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rial Bold" panose="020B0704020202020204" pitchFamily="34" charset="0"/>
      <p:regular r:id="rId18"/>
      <p:bold r:id="rId19"/>
    </p:embeddedFont>
    <p:embeddedFont>
      <p:font typeface="Canva Sans" panose="020B0604020202020204" charset="0"/>
      <p:regular r:id="rId20"/>
    </p:embeddedFont>
    <p:embeddedFont>
      <p:font typeface="Noto Sans" panose="020B0502040504020204" pitchFamily="34" charset="0"/>
      <p:regular r:id="rId21"/>
    </p:embeddedFont>
    <p:embeddedFont>
      <p:font typeface="Poppins" panose="00000500000000000000" pitchFamily="2" charset="0"/>
      <p:regular r:id="rId22"/>
    </p:embeddedFont>
    <p:embeddedFont>
      <p:font typeface="Poppins Bold" panose="020B0604020202020204" charset="0"/>
      <p:regular r:id="rId23"/>
    </p:embeddedFont>
    <p:embeddedFont>
      <p:font typeface="Poppins Light" panose="00000400000000000000" pitchFamily="2" charset="0"/>
      <p:regular r:id="rId24"/>
    </p:embeddedFont>
    <p:embeddedFont>
      <p:font typeface="Poppins Medium" panose="00000600000000000000" pitchFamily="2"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16.07.2024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hyperlink" Target="https://www.youtube.com/watch?v=hjgtLL5D074" TargetMode="External"/><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hyperlink" Target="https://youtu.be/hjgtLL5D074?feature=shared"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863599" y="1625600"/>
            <a:ext cx="16560800" cy="7416800"/>
            <a:chOff x="0" y="0"/>
            <a:chExt cx="22081067" cy="9889067"/>
          </a:xfrm>
        </p:grpSpPr>
        <p:sp>
          <p:nvSpPr>
            <p:cNvPr id="3" name="Freeform 3"/>
            <p:cNvSpPr/>
            <p:nvPr/>
          </p:nvSpPr>
          <p:spPr>
            <a:xfrm>
              <a:off x="0" y="0"/>
              <a:ext cx="22080982" cy="9888982"/>
            </a:xfrm>
            <a:custGeom>
              <a:avLst/>
              <a:gdLst/>
              <a:ahLst/>
              <a:cxnLst/>
              <a:rect l="l" t="t" r="r" b="b"/>
              <a:pathLst>
                <a:path w="22080982" h="9888982">
                  <a:moveTo>
                    <a:pt x="16891" y="0"/>
                  </a:moveTo>
                  <a:lnTo>
                    <a:pt x="22064090" y="0"/>
                  </a:lnTo>
                  <a:cubicBezTo>
                    <a:pt x="22073490" y="0"/>
                    <a:pt x="22080982" y="7620"/>
                    <a:pt x="22080982" y="16891"/>
                  </a:cubicBezTo>
                  <a:lnTo>
                    <a:pt x="22080982" y="9872091"/>
                  </a:lnTo>
                  <a:cubicBezTo>
                    <a:pt x="22080982" y="9881489"/>
                    <a:pt x="22073363" y="9888982"/>
                    <a:pt x="22064090" y="9888982"/>
                  </a:cubicBezTo>
                  <a:lnTo>
                    <a:pt x="16891" y="9888982"/>
                  </a:lnTo>
                  <a:cubicBezTo>
                    <a:pt x="7493" y="9888982"/>
                    <a:pt x="0" y="9881362"/>
                    <a:pt x="0" y="9872091"/>
                  </a:cubicBezTo>
                  <a:lnTo>
                    <a:pt x="0" y="16891"/>
                  </a:lnTo>
                  <a:cubicBezTo>
                    <a:pt x="0" y="7620"/>
                    <a:pt x="7620" y="0"/>
                    <a:pt x="16891" y="0"/>
                  </a:cubicBezTo>
                  <a:moveTo>
                    <a:pt x="16891" y="33909"/>
                  </a:moveTo>
                  <a:lnTo>
                    <a:pt x="16891" y="16891"/>
                  </a:lnTo>
                  <a:lnTo>
                    <a:pt x="33909" y="16891"/>
                  </a:lnTo>
                  <a:lnTo>
                    <a:pt x="33909" y="9872091"/>
                  </a:lnTo>
                  <a:lnTo>
                    <a:pt x="16891" y="9872091"/>
                  </a:lnTo>
                  <a:lnTo>
                    <a:pt x="16891" y="9855200"/>
                  </a:lnTo>
                  <a:lnTo>
                    <a:pt x="22064090" y="9855200"/>
                  </a:lnTo>
                  <a:lnTo>
                    <a:pt x="22064090" y="9872091"/>
                  </a:lnTo>
                  <a:lnTo>
                    <a:pt x="22047200" y="9872091"/>
                  </a:lnTo>
                  <a:lnTo>
                    <a:pt x="22047200" y="16891"/>
                  </a:lnTo>
                  <a:lnTo>
                    <a:pt x="22064090" y="16891"/>
                  </a:lnTo>
                  <a:lnTo>
                    <a:pt x="22064090" y="33909"/>
                  </a:lnTo>
                  <a:lnTo>
                    <a:pt x="16891" y="33909"/>
                  </a:lnTo>
                  <a:close/>
                </a:path>
              </a:pathLst>
            </a:custGeom>
            <a:solidFill>
              <a:srgbClr val="FFFFFF"/>
            </a:solidFill>
          </p:spPr>
        </p:sp>
      </p:grpSp>
      <p:sp>
        <p:nvSpPr>
          <p:cNvPr id="4" name="TextBox 4"/>
          <p:cNvSpPr txBox="1"/>
          <p:nvPr/>
        </p:nvSpPr>
        <p:spPr>
          <a:xfrm>
            <a:off x="3100586" y="3360407"/>
            <a:ext cx="12086828" cy="3480461"/>
          </a:xfrm>
          <a:prstGeom prst="rect">
            <a:avLst/>
          </a:prstGeom>
        </p:spPr>
        <p:txBody>
          <a:bodyPr lIns="0" tIns="0" rIns="0" bIns="0" rtlCol="0" anchor="t">
            <a:spAutoFit/>
          </a:bodyPr>
          <a:lstStyle/>
          <a:p>
            <a:pPr algn="ctr">
              <a:lnSpc>
                <a:spcPts val="8910"/>
              </a:lnSpc>
            </a:pPr>
            <a:r>
              <a:rPr lang="en-US" sz="8100">
                <a:solidFill>
                  <a:srgbClr val="FFFFFF"/>
                </a:solidFill>
                <a:latin typeface="Arial Bold"/>
                <a:ea typeface="Arial Bold"/>
                <a:cs typeface="Arial Bold"/>
                <a:sym typeface="Arial Bold"/>
              </a:rPr>
              <a:t>IoT-Based Intrusion Detection System Using</a:t>
            </a:r>
          </a:p>
          <a:p>
            <a:pPr algn="ctr">
              <a:lnSpc>
                <a:spcPts val="8250"/>
              </a:lnSpc>
            </a:pPr>
            <a:r>
              <a:rPr lang="en-US" sz="7500">
                <a:solidFill>
                  <a:srgbClr val="FFFFFF"/>
                </a:solidFill>
                <a:latin typeface="Arial Bold"/>
                <a:ea typeface="Arial Bold"/>
                <a:cs typeface="Arial Bold"/>
                <a:sym typeface="Arial Bold"/>
              </a:rPr>
              <a:t> NodeMCU and Arduino</a:t>
            </a:r>
          </a:p>
        </p:txBody>
      </p:sp>
      <p:grpSp>
        <p:nvGrpSpPr>
          <p:cNvPr id="5" name="Group 5"/>
          <p:cNvGrpSpPr/>
          <p:nvPr/>
        </p:nvGrpSpPr>
        <p:grpSpPr>
          <a:xfrm>
            <a:off x="14895433" y="62390"/>
            <a:ext cx="3063873" cy="1194910"/>
            <a:chOff x="0" y="0"/>
            <a:chExt cx="4085164" cy="1593213"/>
          </a:xfrm>
        </p:grpSpPr>
        <p:sp>
          <p:nvSpPr>
            <p:cNvPr id="6" name="Freeform 6"/>
            <p:cNvSpPr/>
            <p:nvPr/>
          </p:nvSpPr>
          <p:spPr>
            <a:xfrm>
              <a:off x="0" y="0"/>
              <a:ext cx="4085209" cy="1593215"/>
            </a:xfrm>
            <a:custGeom>
              <a:avLst/>
              <a:gdLst/>
              <a:ahLst/>
              <a:cxnLst/>
              <a:rect l="l" t="t" r="r" b="b"/>
              <a:pathLst>
                <a:path w="4085209" h="1593215">
                  <a:moveTo>
                    <a:pt x="0" y="0"/>
                  </a:moveTo>
                  <a:lnTo>
                    <a:pt x="4085209" y="0"/>
                  </a:lnTo>
                  <a:lnTo>
                    <a:pt x="4085209" y="1593215"/>
                  </a:lnTo>
                  <a:lnTo>
                    <a:pt x="0" y="1593215"/>
                  </a:lnTo>
                  <a:lnTo>
                    <a:pt x="0" y="0"/>
                  </a:lnTo>
                  <a:close/>
                </a:path>
              </a:pathLst>
            </a:custGeom>
            <a:blipFill>
              <a:blip r:embed="rId3"/>
              <a:stretch>
                <a:fillRect t="-213" r="1" b="-213"/>
              </a:stretch>
            </a:blipFill>
          </p:spPr>
        </p:sp>
      </p:grpSp>
      <p:sp>
        <p:nvSpPr>
          <p:cNvPr id="7" name="TextBox 7"/>
          <p:cNvSpPr txBox="1"/>
          <p:nvPr/>
        </p:nvSpPr>
        <p:spPr>
          <a:xfrm>
            <a:off x="863599" y="814388"/>
            <a:ext cx="7387485" cy="790575"/>
          </a:xfrm>
          <a:prstGeom prst="rect">
            <a:avLst/>
          </a:prstGeom>
        </p:spPr>
        <p:txBody>
          <a:bodyPr lIns="0" tIns="0" rIns="0" bIns="0" rtlCol="0" anchor="t">
            <a:spAutoFit/>
          </a:bodyPr>
          <a:lstStyle/>
          <a:p>
            <a:pPr algn="ctr">
              <a:lnSpc>
                <a:spcPts val="5519"/>
              </a:lnSpc>
            </a:pPr>
            <a:r>
              <a:rPr lang="en-US" sz="4599">
                <a:solidFill>
                  <a:srgbClr val="FFFFFF"/>
                </a:solidFill>
                <a:latin typeface="Arial Bold"/>
                <a:ea typeface="Arial Bold"/>
                <a:cs typeface="Arial Bold"/>
                <a:sym typeface="Arial Bold"/>
              </a:rPr>
              <a:t>G4SE1831 – Summer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329" y="2343"/>
            <a:ext cx="18118128" cy="10284657"/>
          </a:xfrm>
          <a:prstGeom prst="rect">
            <a:avLst/>
          </a:prstGeom>
          <a:solidFill>
            <a:srgbClr val="141414"/>
          </a:solidFill>
        </p:spPr>
      </p:sp>
      <p:grpSp>
        <p:nvGrpSpPr>
          <p:cNvPr id="3" name="Group 3"/>
          <p:cNvGrpSpPr/>
          <p:nvPr/>
        </p:nvGrpSpPr>
        <p:grpSpPr>
          <a:xfrm>
            <a:off x="15407071" y="180960"/>
            <a:ext cx="2474931" cy="965223"/>
            <a:chOff x="0" y="0"/>
            <a:chExt cx="4085164" cy="1593213"/>
          </a:xfrm>
        </p:grpSpPr>
        <p:sp>
          <p:nvSpPr>
            <p:cNvPr id="4" name="Freeform 4"/>
            <p:cNvSpPr/>
            <p:nvPr/>
          </p:nvSpPr>
          <p:spPr>
            <a:xfrm>
              <a:off x="0" y="0"/>
              <a:ext cx="4085209" cy="1593215"/>
            </a:xfrm>
            <a:custGeom>
              <a:avLst/>
              <a:gdLst/>
              <a:ahLst/>
              <a:cxnLst/>
              <a:rect l="l" t="t" r="r" b="b"/>
              <a:pathLst>
                <a:path w="4085209" h="1593215">
                  <a:moveTo>
                    <a:pt x="0" y="0"/>
                  </a:moveTo>
                  <a:lnTo>
                    <a:pt x="4085209" y="0"/>
                  </a:lnTo>
                  <a:lnTo>
                    <a:pt x="4085209" y="1593215"/>
                  </a:lnTo>
                  <a:lnTo>
                    <a:pt x="0" y="1593215"/>
                  </a:lnTo>
                  <a:lnTo>
                    <a:pt x="0" y="0"/>
                  </a:lnTo>
                  <a:close/>
                </a:path>
              </a:pathLst>
            </a:custGeom>
            <a:blipFill>
              <a:blip r:embed="rId2"/>
              <a:stretch>
                <a:fillRect t="-213" r="1" b="-213"/>
              </a:stretch>
            </a:blipFill>
            <a:ln cap="sq">
              <a:noFill/>
              <a:prstDash val="solid"/>
              <a:miter/>
            </a:ln>
          </p:spPr>
        </p:sp>
      </p:grpSp>
      <p:sp>
        <p:nvSpPr>
          <p:cNvPr id="5" name="TextBox 5"/>
          <p:cNvSpPr txBox="1"/>
          <p:nvPr/>
        </p:nvSpPr>
        <p:spPr>
          <a:xfrm>
            <a:off x="5176927" y="-54807"/>
            <a:ext cx="6728499" cy="833757"/>
          </a:xfrm>
          <a:prstGeom prst="rect">
            <a:avLst/>
          </a:prstGeom>
        </p:spPr>
        <p:txBody>
          <a:bodyPr lIns="0" tIns="0" rIns="0" bIns="0" rtlCol="0" anchor="t">
            <a:spAutoFit/>
          </a:bodyPr>
          <a:lstStyle/>
          <a:p>
            <a:pPr algn="ctr">
              <a:lnSpc>
                <a:spcPts val="6162"/>
              </a:lnSpc>
            </a:pPr>
            <a:r>
              <a:rPr lang="en-US" sz="5135">
                <a:solidFill>
                  <a:srgbClr val="FFFFFF"/>
                </a:solidFill>
                <a:latin typeface="Poppins Bold"/>
                <a:ea typeface="Poppins Bold"/>
                <a:cs typeface="Poppins Bold"/>
                <a:sym typeface="Poppins Bold"/>
              </a:rPr>
              <a:t>FlowChart</a:t>
            </a:r>
          </a:p>
        </p:txBody>
      </p:sp>
      <p:pic>
        <p:nvPicPr>
          <p:cNvPr id="7" name="Picture 6">
            <a:extLst>
              <a:ext uri="{FF2B5EF4-FFF2-40B4-BE49-F238E27FC236}">
                <a16:creationId xmlns:a16="http://schemas.microsoft.com/office/drawing/2014/main" id="{3B6DFA9A-8BFB-3860-C8DF-367DD6766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1" y="604581"/>
            <a:ext cx="10896600" cy="9680076"/>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09" b="-21724"/>
            </a:stretch>
          </a:blipFill>
        </p:spPr>
      </p:sp>
      <p:grpSp>
        <p:nvGrpSpPr>
          <p:cNvPr id="3" name="Group 3"/>
          <p:cNvGrpSpPr/>
          <p:nvPr/>
        </p:nvGrpSpPr>
        <p:grpSpPr>
          <a:xfrm>
            <a:off x="15435223" y="184453"/>
            <a:ext cx="2852777" cy="1112583"/>
            <a:chOff x="0" y="0"/>
            <a:chExt cx="4085164" cy="1593213"/>
          </a:xfrm>
        </p:grpSpPr>
        <p:sp>
          <p:nvSpPr>
            <p:cNvPr id="4" name="Freeform 4"/>
            <p:cNvSpPr/>
            <p:nvPr/>
          </p:nvSpPr>
          <p:spPr>
            <a:xfrm>
              <a:off x="0" y="0"/>
              <a:ext cx="4085209" cy="1593215"/>
            </a:xfrm>
            <a:custGeom>
              <a:avLst/>
              <a:gdLst/>
              <a:ahLst/>
              <a:cxnLst/>
              <a:rect l="l" t="t" r="r" b="b"/>
              <a:pathLst>
                <a:path w="4085209" h="1593215">
                  <a:moveTo>
                    <a:pt x="0" y="0"/>
                  </a:moveTo>
                  <a:lnTo>
                    <a:pt x="4085209" y="0"/>
                  </a:lnTo>
                  <a:lnTo>
                    <a:pt x="4085209" y="1593215"/>
                  </a:lnTo>
                  <a:lnTo>
                    <a:pt x="0" y="1593215"/>
                  </a:lnTo>
                  <a:lnTo>
                    <a:pt x="0" y="0"/>
                  </a:lnTo>
                  <a:close/>
                </a:path>
              </a:pathLst>
            </a:custGeom>
            <a:blipFill>
              <a:blip r:embed="rId3"/>
              <a:stretch>
                <a:fillRect t="-213" r="1" b="-213"/>
              </a:stretch>
            </a:blipFill>
            <a:ln cap="sq">
              <a:noFill/>
              <a:prstDash val="solid"/>
              <a:miter/>
            </a:ln>
          </p:spPr>
        </p:sp>
      </p:grpSp>
      <p:sp>
        <p:nvSpPr>
          <p:cNvPr id="5" name="Freeform 5"/>
          <p:cNvSpPr/>
          <p:nvPr/>
        </p:nvSpPr>
        <p:spPr>
          <a:xfrm>
            <a:off x="-49173" y="8417013"/>
            <a:ext cx="7315200" cy="2021655"/>
          </a:xfrm>
          <a:custGeom>
            <a:avLst/>
            <a:gdLst/>
            <a:ahLst/>
            <a:cxnLst/>
            <a:rect l="l" t="t" r="r" b="b"/>
            <a:pathLst>
              <a:path w="7315200" h="2021655">
                <a:moveTo>
                  <a:pt x="0" y="0"/>
                </a:moveTo>
                <a:lnTo>
                  <a:pt x="7315200" y="0"/>
                </a:lnTo>
                <a:lnTo>
                  <a:pt x="7315200" y="2021655"/>
                </a:lnTo>
                <a:lnTo>
                  <a:pt x="0" y="202165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6" name="Freeform 6">
            <a:hlinkClick r:id="rId6" tooltip="https://www.youtube.com/watch?v=hjgtLL5D074"/>
          </p:cNvPr>
          <p:cNvSpPr/>
          <p:nvPr/>
        </p:nvSpPr>
        <p:spPr>
          <a:xfrm>
            <a:off x="8050970" y="8961043"/>
            <a:ext cx="11575816" cy="2651914"/>
          </a:xfrm>
          <a:custGeom>
            <a:avLst/>
            <a:gdLst/>
            <a:ahLst/>
            <a:cxnLst/>
            <a:rect l="l" t="t" r="r" b="b"/>
            <a:pathLst>
              <a:path w="11575816" h="2651914">
                <a:moveTo>
                  <a:pt x="0" y="0"/>
                </a:moveTo>
                <a:lnTo>
                  <a:pt x="11575816" y="0"/>
                </a:lnTo>
                <a:lnTo>
                  <a:pt x="11575816" y="2651914"/>
                </a:lnTo>
                <a:lnTo>
                  <a:pt x="0" y="26519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427812" y="8747582"/>
            <a:ext cx="7722415" cy="964285"/>
          </a:xfrm>
          <a:prstGeom prst="rect">
            <a:avLst/>
          </a:prstGeom>
        </p:spPr>
        <p:txBody>
          <a:bodyPr lIns="0" tIns="0" rIns="0" bIns="0" rtlCol="0" anchor="t">
            <a:spAutoFit/>
          </a:bodyPr>
          <a:lstStyle/>
          <a:p>
            <a:pPr algn="ctr">
              <a:lnSpc>
                <a:spcPts val="7072"/>
              </a:lnSpc>
            </a:pPr>
            <a:r>
              <a:rPr lang="en-US" sz="5894">
                <a:solidFill>
                  <a:srgbClr val="F16F23"/>
                </a:solidFill>
                <a:latin typeface="Poppins Bold"/>
                <a:ea typeface="Poppins Bold"/>
                <a:cs typeface="Poppins Bold"/>
                <a:sym typeface="Poppins Bold"/>
              </a:rPr>
              <a:t>Product Image</a:t>
            </a:r>
          </a:p>
        </p:txBody>
      </p:sp>
      <p:sp>
        <p:nvSpPr>
          <p:cNvPr id="8" name="TextBox 8"/>
          <p:cNvSpPr txBox="1"/>
          <p:nvPr/>
        </p:nvSpPr>
        <p:spPr>
          <a:xfrm>
            <a:off x="8755270" y="9411830"/>
            <a:ext cx="9532730" cy="523875"/>
          </a:xfrm>
          <a:prstGeom prst="rect">
            <a:avLst/>
          </a:prstGeom>
        </p:spPr>
        <p:txBody>
          <a:bodyPr lIns="0" tIns="0" rIns="0" bIns="0" rtlCol="0" anchor="t">
            <a:spAutoFit/>
          </a:bodyPr>
          <a:lstStyle/>
          <a:p>
            <a:pPr algn="ctr">
              <a:lnSpc>
                <a:spcPts val="4199"/>
              </a:lnSpc>
              <a:spcBef>
                <a:spcPct val="0"/>
              </a:spcBef>
            </a:pPr>
            <a:r>
              <a:rPr lang="en-US" sz="2999" u="sng">
                <a:solidFill>
                  <a:srgbClr val="000000"/>
                </a:solidFill>
                <a:latin typeface="Poppins Bold"/>
                <a:ea typeface="Poppins Bold"/>
                <a:cs typeface="Poppins Bold"/>
                <a:sym typeface="Poppins Bold"/>
                <a:hlinkClick r:id="rId9" tooltip="https://youtu.be/hjgtLL5D074?feature=shared"/>
              </a:rPr>
              <a:t>https://youtu.be/hjgtLL5D074?feature=shared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729916"/>
          <a:ext cx="15659100" cy="4813300"/>
        </p:xfrm>
        <a:graphic>
          <a:graphicData uri="http://schemas.openxmlformats.org/drawingml/2006/table">
            <a:tbl>
              <a:tblPr/>
              <a:tblGrid>
                <a:gridCol w="4305261">
                  <a:extLst>
                    <a:ext uri="{9D8B030D-6E8A-4147-A177-3AD203B41FA5}">
                      <a16:colId xmlns:a16="http://schemas.microsoft.com/office/drawing/2014/main" val="20000"/>
                    </a:ext>
                  </a:extLst>
                </a:gridCol>
                <a:gridCol w="1362138">
                  <a:extLst>
                    <a:ext uri="{9D8B030D-6E8A-4147-A177-3AD203B41FA5}">
                      <a16:colId xmlns:a16="http://schemas.microsoft.com/office/drawing/2014/main" val="20001"/>
                    </a:ext>
                  </a:extLst>
                </a:gridCol>
                <a:gridCol w="4324303">
                  <a:extLst>
                    <a:ext uri="{9D8B030D-6E8A-4147-A177-3AD203B41FA5}">
                      <a16:colId xmlns:a16="http://schemas.microsoft.com/office/drawing/2014/main" val="20002"/>
                    </a:ext>
                  </a:extLst>
                </a:gridCol>
                <a:gridCol w="1362138">
                  <a:extLst>
                    <a:ext uri="{9D8B030D-6E8A-4147-A177-3AD203B41FA5}">
                      <a16:colId xmlns:a16="http://schemas.microsoft.com/office/drawing/2014/main" val="20003"/>
                    </a:ext>
                  </a:extLst>
                </a:gridCol>
                <a:gridCol w="4305261">
                  <a:extLst>
                    <a:ext uri="{9D8B030D-6E8A-4147-A177-3AD203B41FA5}">
                      <a16:colId xmlns:a16="http://schemas.microsoft.com/office/drawing/2014/main" val="20004"/>
                    </a:ext>
                  </a:extLst>
                </a:gridCol>
              </a:tblGrid>
              <a:tr h="1609392">
                <a:tc>
                  <a:txBody>
                    <a:bodyPr/>
                    <a:lstStyle/>
                    <a:p>
                      <a:pPr algn="l">
                        <a:lnSpc>
                          <a:spcPts val="16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10B5BF"/>
                      </a:solidFill>
                      <a:prstDash val="solid"/>
                      <a:round/>
                      <a:headEnd type="none" w="med" len="med"/>
                      <a:tailEnd type="none" w="med" len="med"/>
                    </a:lnB>
                  </a:tcPr>
                </a:tc>
                <a:tc>
                  <a:txBody>
                    <a:bodyPr/>
                    <a:lstStyle/>
                    <a:p>
                      <a:pPr algn="l">
                        <a:lnSpc>
                          <a:spcPts val="16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10B5BF"/>
                      </a:solidFill>
                      <a:prstDash val="solid"/>
                      <a:round/>
                      <a:headEnd type="none" w="med" len="med"/>
                      <a:tailEnd type="none" w="med" len="med"/>
                    </a:lnB>
                  </a:tcPr>
                </a:tc>
                <a:tc>
                  <a:txBody>
                    <a:bodyPr/>
                    <a:lstStyle/>
                    <a:p>
                      <a:pPr algn="l">
                        <a:lnSpc>
                          <a:spcPts val="16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10B5BF"/>
                      </a:solidFill>
                      <a:prstDash val="solid"/>
                      <a:round/>
                      <a:headEnd type="none" w="med" len="med"/>
                      <a:tailEnd type="none" w="med" len="med"/>
                    </a:lnB>
                  </a:tcPr>
                </a:tc>
                <a:extLst>
                  <a:ext uri="{0D108BD9-81ED-4DB2-BD59-A6C34878D82A}">
                    <a16:rowId xmlns:a16="http://schemas.microsoft.com/office/drawing/2014/main" val="10000"/>
                  </a:ext>
                </a:extLst>
              </a:tr>
              <a:tr h="3203908">
                <a:tc>
                  <a:txBody>
                    <a:bodyPr/>
                    <a:lstStyle/>
                    <a:p>
                      <a:pPr algn="l">
                        <a:lnSpc>
                          <a:spcPts val="3499"/>
                        </a:lnSpc>
                        <a:defRPr/>
                      </a:pPr>
                      <a:r>
                        <a:rPr lang="en-US" sz="2499">
                          <a:solidFill>
                            <a:srgbClr val="FFFFFF"/>
                          </a:solidFill>
                          <a:latin typeface="Poppins Light"/>
                          <a:ea typeface="Poppins Light"/>
                          <a:cs typeface="Poppins Light"/>
                          <a:sym typeface="Poppins Light"/>
                        </a:rPr>
                        <a:t>Successfully integrating modern technology to enhance home security and convenience.</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10B5B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3499"/>
                        </a:lnSpc>
                        <a:defRPr/>
                      </a:pPr>
                      <a:r>
                        <a:rPr lang="en-US" sz="2499">
                          <a:solidFill>
                            <a:srgbClr val="FFFFFF"/>
                          </a:solidFill>
                          <a:latin typeface="Poppins Light"/>
                          <a:ea typeface="Poppins Light"/>
                          <a:cs typeface="Poppins Light"/>
                          <a:sym typeface="Poppins Light"/>
                        </a:rPr>
                        <a:t>The system provides real-time monitoring and immediate alerts, significantly improving the response time to potential intrusions.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10B5B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3499"/>
                        </a:lnSpc>
                        <a:defRPr/>
                      </a:pPr>
                      <a:r>
                        <a:rPr lang="en-US" sz="2499">
                          <a:solidFill>
                            <a:srgbClr val="FFFFFF"/>
                          </a:solidFill>
                          <a:latin typeface="Poppins Light"/>
                          <a:ea typeface="Poppins Light"/>
                          <a:cs typeface="Poppins Light"/>
                          <a:sym typeface="Poppins Light"/>
                        </a:rPr>
                        <a:t>This result affirms the potential of IoT technology in creating advanced, reliable, and easy-to-deploy security systems, providing peace of mind for users.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10B5B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Box 3"/>
          <p:cNvSpPr txBox="1"/>
          <p:nvPr/>
        </p:nvSpPr>
        <p:spPr>
          <a:xfrm>
            <a:off x="2175273" y="1321067"/>
            <a:ext cx="13365953" cy="1155047"/>
          </a:xfrm>
          <a:prstGeom prst="rect">
            <a:avLst/>
          </a:prstGeom>
        </p:spPr>
        <p:txBody>
          <a:bodyPr lIns="0" tIns="0" rIns="0" bIns="0" rtlCol="0" anchor="t">
            <a:spAutoFit/>
          </a:bodyPr>
          <a:lstStyle/>
          <a:p>
            <a:pPr algn="ctr">
              <a:lnSpc>
                <a:spcPts val="8649"/>
              </a:lnSpc>
            </a:pPr>
            <a:r>
              <a:rPr lang="en-US" sz="7207">
                <a:solidFill>
                  <a:srgbClr val="FFFFFF"/>
                </a:solidFill>
                <a:latin typeface="Poppins Bold"/>
                <a:ea typeface="Poppins Bold"/>
                <a:cs typeface="Poppins Bold"/>
                <a:sym typeface="Poppins Bold"/>
              </a:rPr>
              <a:t>Conclusion</a:t>
            </a:r>
          </a:p>
        </p:txBody>
      </p:sp>
      <p:grpSp>
        <p:nvGrpSpPr>
          <p:cNvPr id="4" name="Group 4"/>
          <p:cNvGrpSpPr/>
          <p:nvPr/>
        </p:nvGrpSpPr>
        <p:grpSpPr>
          <a:xfrm>
            <a:off x="15155864" y="0"/>
            <a:ext cx="3063873" cy="1194910"/>
            <a:chOff x="0" y="0"/>
            <a:chExt cx="4085164" cy="1593213"/>
          </a:xfrm>
        </p:grpSpPr>
        <p:sp>
          <p:nvSpPr>
            <p:cNvPr id="5" name="Freeform 5"/>
            <p:cNvSpPr/>
            <p:nvPr/>
          </p:nvSpPr>
          <p:spPr>
            <a:xfrm>
              <a:off x="0" y="0"/>
              <a:ext cx="4085209" cy="1593215"/>
            </a:xfrm>
            <a:custGeom>
              <a:avLst/>
              <a:gdLst/>
              <a:ahLst/>
              <a:cxnLst/>
              <a:rect l="l" t="t" r="r" b="b"/>
              <a:pathLst>
                <a:path w="4085209" h="1593215">
                  <a:moveTo>
                    <a:pt x="0" y="0"/>
                  </a:moveTo>
                  <a:lnTo>
                    <a:pt x="4085209" y="0"/>
                  </a:lnTo>
                  <a:lnTo>
                    <a:pt x="4085209" y="1593215"/>
                  </a:lnTo>
                  <a:lnTo>
                    <a:pt x="0" y="1593215"/>
                  </a:lnTo>
                  <a:lnTo>
                    <a:pt x="0" y="0"/>
                  </a:lnTo>
                  <a:close/>
                </a:path>
              </a:pathLst>
            </a:custGeom>
            <a:blipFill>
              <a:blip r:embed="rId2"/>
              <a:stretch>
                <a:fillRect t="-213" r="1" b="-213"/>
              </a:stretch>
            </a:blipFill>
            <a:ln cap="sq">
              <a:noFill/>
              <a:prstDash val="solid"/>
              <a:miter/>
            </a:ln>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5315280" y="5124450"/>
            <a:ext cx="7657439" cy="19050"/>
            <a:chOff x="0" y="0"/>
            <a:chExt cx="10209919" cy="25400"/>
          </a:xfrm>
        </p:grpSpPr>
        <p:sp>
          <p:nvSpPr>
            <p:cNvPr id="3" name="Freeform 3"/>
            <p:cNvSpPr/>
            <p:nvPr/>
          </p:nvSpPr>
          <p:spPr>
            <a:xfrm>
              <a:off x="0" y="0"/>
              <a:ext cx="10209911" cy="25400"/>
            </a:xfrm>
            <a:custGeom>
              <a:avLst/>
              <a:gdLst/>
              <a:ahLst/>
              <a:cxnLst/>
              <a:rect l="l" t="t" r="r" b="b"/>
              <a:pathLst>
                <a:path w="10209911" h="25400">
                  <a:moveTo>
                    <a:pt x="12700" y="0"/>
                  </a:moveTo>
                  <a:lnTo>
                    <a:pt x="10197211" y="0"/>
                  </a:lnTo>
                  <a:cubicBezTo>
                    <a:pt x="10204196" y="0"/>
                    <a:pt x="10209911" y="5715"/>
                    <a:pt x="10209911" y="12700"/>
                  </a:cubicBezTo>
                  <a:cubicBezTo>
                    <a:pt x="10209911" y="19685"/>
                    <a:pt x="10204196" y="25400"/>
                    <a:pt x="10197211" y="25400"/>
                  </a:cubicBezTo>
                  <a:lnTo>
                    <a:pt x="12700" y="25400"/>
                  </a:lnTo>
                  <a:cubicBezTo>
                    <a:pt x="5715" y="25400"/>
                    <a:pt x="0" y="19685"/>
                    <a:pt x="0" y="12700"/>
                  </a:cubicBezTo>
                  <a:cubicBezTo>
                    <a:pt x="0" y="5715"/>
                    <a:pt x="5715" y="0"/>
                    <a:pt x="12700" y="0"/>
                  </a:cubicBezTo>
                  <a:close/>
                </a:path>
              </a:pathLst>
            </a:custGeom>
            <a:solidFill>
              <a:srgbClr val="10B5BF"/>
            </a:solidFill>
          </p:spPr>
        </p:sp>
      </p:grpSp>
      <p:graphicFrame>
        <p:nvGraphicFramePr>
          <p:cNvPr id="4" name="Table 4"/>
          <p:cNvGraphicFramePr>
            <a:graphicFrameLocks noGrp="1"/>
          </p:cNvGraphicFramePr>
          <p:nvPr/>
        </p:nvGraphicFramePr>
        <p:xfrm>
          <a:off x="10281748" y="2531078"/>
          <a:ext cx="6553200" cy="5575300"/>
        </p:xfrm>
        <a:graphic>
          <a:graphicData uri="http://schemas.openxmlformats.org/drawingml/2006/table">
            <a:tbl>
              <a:tblPr/>
              <a:tblGrid>
                <a:gridCol w="6553200">
                  <a:extLst>
                    <a:ext uri="{9D8B030D-6E8A-4147-A177-3AD203B41FA5}">
                      <a16:colId xmlns:a16="http://schemas.microsoft.com/office/drawing/2014/main" val="20000"/>
                    </a:ext>
                  </a:extLst>
                </a:gridCol>
              </a:tblGrid>
              <a:tr h="710418">
                <a:tc>
                  <a:txBody>
                    <a:bodyPr/>
                    <a:lstStyle/>
                    <a:p>
                      <a:pPr algn="l">
                        <a:lnSpc>
                          <a:spcPts val="3600"/>
                        </a:lnSpc>
                        <a:defRPr/>
                      </a:pPr>
                      <a:r>
                        <a:rPr lang="en-US" sz="3000">
                          <a:solidFill>
                            <a:srgbClr val="FFFFFF"/>
                          </a:solidFill>
                          <a:latin typeface="Poppins Medium"/>
                          <a:ea typeface="Poppins Medium"/>
                          <a:cs typeface="Poppins Medium"/>
                          <a:sym typeface="Poppins Medium"/>
                        </a:rPr>
                        <a:t>INTEGRATION WITH CLOUD SERVICES</a:t>
                      </a:r>
                      <a:endParaRPr lang="en-US" sz="1100"/>
                    </a:p>
                  </a:txBody>
                  <a:tcPr marL="0" marR="0" marT="0" marB="0" anchor="ctr">
                    <a:lnL w="0" cap="flat" cmpd="sng" algn="ctr">
                      <a:solidFill>
                        <a:srgbClr val="10B5BF"/>
                      </a:solidFill>
                      <a:prstDash val="solid"/>
                      <a:round/>
                      <a:headEnd type="none" w="med" len="med"/>
                      <a:tailEnd type="none" w="med" len="med"/>
                    </a:lnL>
                    <a:lnR w="0" cap="flat" cmpd="sng" algn="ctr">
                      <a:solidFill>
                        <a:srgbClr val="10B5BF"/>
                      </a:solidFill>
                      <a:prstDash val="solid"/>
                      <a:round/>
                      <a:headEnd type="none" w="med" len="med"/>
                      <a:tailEnd type="none" w="med" len="med"/>
                    </a:lnR>
                    <a:lnT w="9525" cap="flat" cmpd="sng" algn="ctr">
                      <a:solidFill>
                        <a:srgbClr val="10B5BF"/>
                      </a:solidFill>
                      <a:prstDash val="solid"/>
                      <a:round/>
                      <a:headEnd type="none" w="med" len="med"/>
                      <a:tailEnd type="none" w="med" len="med"/>
                    </a:lnT>
                    <a:lnB w="0" cap="flat" cmpd="sng" algn="ctr">
                      <a:solidFill>
                        <a:srgbClr val="10B5BF"/>
                      </a:solidFill>
                      <a:prstDash val="solid"/>
                      <a:round/>
                      <a:headEnd type="none" w="med" len="med"/>
                      <a:tailEnd type="none" w="med" len="med"/>
                    </a:lnB>
                  </a:tcPr>
                </a:tc>
                <a:extLst>
                  <a:ext uri="{0D108BD9-81ED-4DB2-BD59-A6C34878D82A}">
                    <a16:rowId xmlns:a16="http://schemas.microsoft.com/office/drawing/2014/main" val="10000"/>
                  </a:ext>
                </a:extLst>
              </a:tr>
              <a:tr h="557460">
                <a:tc>
                  <a:txBody>
                    <a:bodyPr/>
                    <a:lstStyle/>
                    <a:p>
                      <a:pPr algn="l">
                        <a:lnSpc>
                          <a:spcPts val="16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10B5BF"/>
                      </a:solidFill>
                      <a:prstDash val="solid"/>
                      <a:round/>
                      <a:headEnd type="none" w="med" len="med"/>
                      <a:tailEnd type="none" w="med" len="med"/>
                    </a:lnT>
                    <a:lnB w="9525" cap="flat" cmpd="sng" algn="ctr">
                      <a:solidFill>
                        <a:srgbClr val="10B5BF"/>
                      </a:solidFill>
                      <a:prstDash val="solid"/>
                      <a:round/>
                      <a:headEnd type="none" w="med" len="med"/>
                      <a:tailEnd type="none" w="med" len="med"/>
                    </a:lnB>
                  </a:tcPr>
                </a:tc>
                <a:extLst>
                  <a:ext uri="{0D108BD9-81ED-4DB2-BD59-A6C34878D82A}">
                    <a16:rowId xmlns:a16="http://schemas.microsoft.com/office/drawing/2014/main" val="10001"/>
                  </a:ext>
                </a:extLst>
              </a:tr>
              <a:tr h="710418">
                <a:tc>
                  <a:txBody>
                    <a:bodyPr/>
                    <a:lstStyle/>
                    <a:p>
                      <a:pPr algn="l">
                        <a:lnSpc>
                          <a:spcPts val="3600"/>
                        </a:lnSpc>
                        <a:defRPr/>
                      </a:pPr>
                      <a:r>
                        <a:rPr lang="en-US" sz="3000">
                          <a:solidFill>
                            <a:srgbClr val="FFFFFF"/>
                          </a:solidFill>
                          <a:latin typeface="Poppins Medium"/>
                          <a:ea typeface="Poppins Medium"/>
                          <a:cs typeface="Poppins Medium"/>
                          <a:sym typeface="Poppins Medium"/>
                        </a:rPr>
                        <a:t>ENHANCED SENSOR NETWORK</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10B5B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710418">
                <a:tc>
                  <a:txBody>
                    <a:bodyPr/>
                    <a:lstStyle/>
                    <a:p>
                      <a:pPr algn="l">
                        <a:lnSpc>
                          <a:spcPts val="16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10B5BF"/>
                      </a:solidFill>
                      <a:prstDash val="solid"/>
                      <a:round/>
                      <a:headEnd type="none" w="med" len="med"/>
                      <a:tailEnd type="none" w="med" len="med"/>
                    </a:lnB>
                  </a:tcPr>
                </a:tc>
                <a:extLst>
                  <a:ext uri="{0D108BD9-81ED-4DB2-BD59-A6C34878D82A}">
                    <a16:rowId xmlns:a16="http://schemas.microsoft.com/office/drawing/2014/main" val="10003"/>
                  </a:ext>
                </a:extLst>
              </a:tr>
              <a:tr h="1175933">
                <a:tc>
                  <a:txBody>
                    <a:bodyPr/>
                    <a:lstStyle/>
                    <a:p>
                      <a:pPr algn="l">
                        <a:lnSpc>
                          <a:spcPts val="3600"/>
                        </a:lnSpc>
                        <a:defRPr/>
                      </a:pPr>
                      <a:r>
                        <a:rPr lang="en-US" sz="3000">
                          <a:solidFill>
                            <a:srgbClr val="FFFFFF"/>
                          </a:solidFill>
                          <a:latin typeface="Poppins Medium"/>
                          <a:ea typeface="Poppins Medium"/>
                          <a:cs typeface="Poppins Medium"/>
                          <a:sym typeface="Poppins Medium"/>
                        </a:rPr>
                        <a:t>INTEGRATION WITH OTHER SMART HOME DEVICES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10B5B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710418">
                <a:tc>
                  <a:txBody>
                    <a:bodyPr/>
                    <a:lstStyle/>
                    <a:p>
                      <a:pPr algn="l">
                        <a:lnSpc>
                          <a:spcPts val="16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10B5BF"/>
                      </a:solidFill>
                      <a:prstDash val="solid"/>
                      <a:round/>
                      <a:headEnd type="none" w="med" len="med"/>
                      <a:tailEnd type="none" w="med" len="med"/>
                    </a:lnB>
                  </a:tcPr>
                </a:tc>
                <a:extLst>
                  <a:ext uri="{0D108BD9-81ED-4DB2-BD59-A6C34878D82A}">
                    <a16:rowId xmlns:a16="http://schemas.microsoft.com/office/drawing/2014/main" val="10005"/>
                  </a:ext>
                </a:extLst>
              </a:tr>
              <a:tr h="1000236">
                <a:tc>
                  <a:txBody>
                    <a:bodyPr/>
                    <a:lstStyle/>
                    <a:p>
                      <a:pPr algn="l">
                        <a:lnSpc>
                          <a:spcPts val="3600"/>
                        </a:lnSpc>
                        <a:defRPr/>
                      </a:pPr>
                      <a:r>
                        <a:rPr lang="en-US" sz="3000">
                          <a:solidFill>
                            <a:srgbClr val="FFFFFF"/>
                          </a:solidFill>
                          <a:latin typeface="Poppins Medium"/>
                          <a:ea typeface="Poppins Medium"/>
                          <a:cs typeface="Poppins Medium"/>
                          <a:sym typeface="Poppins Medium"/>
                        </a:rPr>
                        <a:t>AI AND MACHINE LEARNING</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10B5BF"/>
                      </a:solidFill>
                      <a:prstDash val="solid"/>
                      <a:round/>
                      <a:headEnd type="none" w="med" len="med"/>
                      <a:tailEnd type="none" w="med" len="med"/>
                    </a:lnT>
                    <a:lnB w="9525" cap="flat" cmpd="sng" algn="ctr">
                      <a:solidFill>
                        <a:srgbClr val="10B5B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TextBox 5"/>
          <p:cNvSpPr txBox="1"/>
          <p:nvPr/>
        </p:nvSpPr>
        <p:spPr>
          <a:xfrm>
            <a:off x="1028700" y="3131390"/>
            <a:ext cx="7534379" cy="3429102"/>
          </a:xfrm>
          <a:prstGeom prst="rect">
            <a:avLst/>
          </a:prstGeom>
        </p:spPr>
        <p:txBody>
          <a:bodyPr lIns="0" tIns="0" rIns="0" bIns="0" rtlCol="0" anchor="t">
            <a:spAutoFit/>
          </a:bodyPr>
          <a:lstStyle/>
          <a:p>
            <a:pPr algn="l">
              <a:lnSpc>
                <a:spcPts val="13197"/>
              </a:lnSpc>
            </a:pPr>
            <a:r>
              <a:rPr lang="en-US" sz="10999">
                <a:solidFill>
                  <a:srgbClr val="FFFFFF"/>
                </a:solidFill>
                <a:latin typeface="Poppins Bold"/>
                <a:ea typeface="Poppins Bold"/>
                <a:cs typeface="Poppins Bold"/>
                <a:sym typeface="Poppins Bold"/>
              </a:rPr>
              <a:t>Future Directions</a:t>
            </a:r>
          </a:p>
        </p:txBody>
      </p:sp>
      <p:grpSp>
        <p:nvGrpSpPr>
          <p:cNvPr id="6" name="Group 6"/>
          <p:cNvGrpSpPr/>
          <p:nvPr/>
        </p:nvGrpSpPr>
        <p:grpSpPr>
          <a:xfrm>
            <a:off x="15224127" y="0"/>
            <a:ext cx="3063873" cy="1194910"/>
            <a:chOff x="0" y="0"/>
            <a:chExt cx="4085164" cy="1593213"/>
          </a:xfrm>
        </p:grpSpPr>
        <p:sp>
          <p:nvSpPr>
            <p:cNvPr id="7" name="Freeform 7"/>
            <p:cNvSpPr/>
            <p:nvPr/>
          </p:nvSpPr>
          <p:spPr>
            <a:xfrm>
              <a:off x="0" y="0"/>
              <a:ext cx="4085209" cy="1593215"/>
            </a:xfrm>
            <a:custGeom>
              <a:avLst/>
              <a:gdLst/>
              <a:ahLst/>
              <a:cxnLst/>
              <a:rect l="l" t="t" r="r" b="b"/>
              <a:pathLst>
                <a:path w="4085209" h="1593215">
                  <a:moveTo>
                    <a:pt x="0" y="0"/>
                  </a:moveTo>
                  <a:lnTo>
                    <a:pt x="4085209" y="0"/>
                  </a:lnTo>
                  <a:lnTo>
                    <a:pt x="4085209" y="1593215"/>
                  </a:lnTo>
                  <a:lnTo>
                    <a:pt x="0" y="1593215"/>
                  </a:lnTo>
                  <a:lnTo>
                    <a:pt x="0" y="0"/>
                  </a:lnTo>
                  <a:close/>
                </a:path>
              </a:pathLst>
            </a:custGeom>
            <a:blipFill>
              <a:blip r:embed="rId2"/>
              <a:stretch>
                <a:fillRect t="-213" r="1" b="-213"/>
              </a:stretch>
            </a:blipFill>
            <a:ln cap="sq">
              <a:noFill/>
              <a:prstDash val="solid"/>
              <a:miter/>
            </a:ln>
          </p:spPr>
        </p:sp>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6283947" y="3992586"/>
            <a:ext cx="5778549" cy="2082356"/>
          </a:xfrm>
          <a:prstGeom prst="rect">
            <a:avLst/>
          </a:prstGeom>
        </p:spPr>
        <p:txBody>
          <a:bodyPr lIns="0" tIns="0" rIns="0" bIns="0" rtlCol="0" anchor="t">
            <a:spAutoFit/>
          </a:bodyPr>
          <a:lstStyle/>
          <a:p>
            <a:pPr algn="ctr">
              <a:lnSpc>
                <a:spcPts val="17026"/>
              </a:lnSpc>
            </a:pPr>
            <a:r>
              <a:rPr lang="en-US" sz="12161">
                <a:solidFill>
                  <a:srgbClr val="FFFFFF"/>
                </a:solidFill>
                <a:latin typeface="Noto Sans"/>
                <a:ea typeface="Noto Sans"/>
                <a:cs typeface="Noto Sans"/>
                <a:sym typeface="Noto Sans"/>
              </a:rPr>
              <a:t>Q&amp;A</a:t>
            </a:r>
          </a:p>
        </p:txBody>
      </p:sp>
      <p:grpSp>
        <p:nvGrpSpPr>
          <p:cNvPr id="3" name="Group 3"/>
          <p:cNvGrpSpPr/>
          <p:nvPr/>
        </p:nvGrpSpPr>
        <p:grpSpPr>
          <a:xfrm>
            <a:off x="15224127" y="0"/>
            <a:ext cx="3063873" cy="1194910"/>
            <a:chOff x="0" y="0"/>
            <a:chExt cx="4085164" cy="1593213"/>
          </a:xfrm>
        </p:grpSpPr>
        <p:sp>
          <p:nvSpPr>
            <p:cNvPr id="4" name="Freeform 4"/>
            <p:cNvSpPr/>
            <p:nvPr/>
          </p:nvSpPr>
          <p:spPr>
            <a:xfrm>
              <a:off x="0" y="0"/>
              <a:ext cx="4085209" cy="1593215"/>
            </a:xfrm>
            <a:custGeom>
              <a:avLst/>
              <a:gdLst/>
              <a:ahLst/>
              <a:cxnLst/>
              <a:rect l="l" t="t" r="r" b="b"/>
              <a:pathLst>
                <a:path w="4085209" h="1593215">
                  <a:moveTo>
                    <a:pt x="0" y="0"/>
                  </a:moveTo>
                  <a:lnTo>
                    <a:pt x="4085209" y="0"/>
                  </a:lnTo>
                  <a:lnTo>
                    <a:pt x="4085209" y="1593215"/>
                  </a:lnTo>
                  <a:lnTo>
                    <a:pt x="0" y="1593215"/>
                  </a:lnTo>
                  <a:lnTo>
                    <a:pt x="0" y="0"/>
                  </a:lnTo>
                  <a:close/>
                </a:path>
              </a:pathLst>
            </a:custGeom>
            <a:blipFill>
              <a:blip r:embed="rId2"/>
              <a:stretch>
                <a:fillRect t="-213" r="1" b="-213"/>
              </a:stretch>
            </a:blipFill>
            <a:ln cap="sq">
              <a:noFill/>
              <a:prstDash val="solid"/>
              <a:miter/>
            </a:ln>
          </p:spPr>
        </p:sp>
      </p:gr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3046454" y="2949848"/>
            <a:ext cx="10828834" cy="4463504"/>
          </a:xfrm>
          <a:prstGeom prst="rect">
            <a:avLst/>
          </a:prstGeom>
        </p:spPr>
        <p:txBody>
          <a:bodyPr lIns="0" tIns="0" rIns="0" bIns="0" rtlCol="0" anchor="t">
            <a:spAutoFit/>
          </a:bodyPr>
          <a:lstStyle/>
          <a:p>
            <a:pPr algn="ctr">
              <a:lnSpc>
                <a:spcPts val="17397"/>
              </a:lnSpc>
            </a:pPr>
            <a:r>
              <a:rPr lang="en-US" sz="16500">
                <a:solidFill>
                  <a:srgbClr val="FFFFFF"/>
                </a:solidFill>
                <a:latin typeface="Poppins Bold"/>
                <a:ea typeface="Poppins Bold"/>
                <a:cs typeface="Poppins Bold"/>
                <a:sym typeface="Poppins Bold"/>
              </a:rPr>
              <a:t>THANK YOU</a:t>
            </a:r>
          </a:p>
        </p:txBody>
      </p:sp>
      <p:grpSp>
        <p:nvGrpSpPr>
          <p:cNvPr id="3" name="Group 3"/>
          <p:cNvGrpSpPr/>
          <p:nvPr/>
        </p:nvGrpSpPr>
        <p:grpSpPr>
          <a:xfrm>
            <a:off x="15224127" y="0"/>
            <a:ext cx="3063873" cy="1194910"/>
            <a:chOff x="0" y="0"/>
            <a:chExt cx="4085164" cy="1593213"/>
          </a:xfrm>
        </p:grpSpPr>
        <p:sp>
          <p:nvSpPr>
            <p:cNvPr id="4" name="Freeform 4"/>
            <p:cNvSpPr/>
            <p:nvPr/>
          </p:nvSpPr>
          <p:spPr>
            <a:xfrm>
              <a:off x="0" y="0"/>
              <a:ext cx="4085209" cy="1593215"/>
            </a:xfrm>
            <a:custGeom>
              <a:avLst/>
              <a:gdLst/>
              <a:ahLst/>
              <a:cxnLst/>
              <a:rect l="l" t="t" r="r" b="b"/>
              <a:pathLst>
                <a:path w="4085209" h="1593215">
                  <a:moveTo>
                    <a:pt x="0" y="0"/>
                  </a:moveTo>
                  <a:lnTo>
                    <a:pt x="4085209" y="0"/>
                  </a:lnTo>
                  <a:lnTo>
                    <a:pt x="4085209" y="1593215"/>
                  </a:lnTo>
                  <a:lnTo>
                    <a:pt x="0" y="1593215"/>
                  </a:lnTo>
                  <a:lnTo>
                    <a:pt x="0" y="0"/>
                  </a:lnTo>
                  <a:close/>
                </a:path>
              </a:pathLst>
            </a:custGeom>
            <a:blipFill>
              <a:blip r:embed="rId2"/>
              <a:stretch>
                <a:fillRect t="-213" r="1" b="-213"/>
              </a:stretch>
            </a:blipFill>
            <a:ln cap="sq">
              <a:noFill/>
              <a:prstDash val="solid"/>
              <a:miter/>
            </a:ln>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863599" y="1625600"/>
            <a:ext cx="16560800" cy="7416800"/>
            <a:chOff x="0" y="0"/>
            <a:chExt cx="22081067" cy="9889067"/>
          </a:xfrm>
        </p:grpSpPr>
        <p:sp>
          <p:nvSpPr>
            <p:cNvPr id="3" name="Freeform 3"/>
            <p:cNvSpPr/>
            <p:nvPr/>
          </p:nvSpPr>
          <p:spPr>
            <a:xfrm>
              <a:off x="0" y="0"/>
              <a:ext cx="22080982" cy="9888982"/>
            </a:xfrm>
            <a:custGeom>
              <a:avLst/>
              <a:gdLst/>
              <a:ahLst/>
              <a:cxnLst/>
              <a:rect l="l" t="t" r="r" b="b"/>
              <a:pathLst>
                <a:path w="22080982" h="9888982">
                  <a:moveTo>
                    <a:pt x="16891" y="0"/>
                  </a:moveTo>
                  <a:lnTo>
                    <a:pt x="22064090" y="0"/>
                  </a:lnTo>
                  <a:cubicBezTo>
                    <a:pt x="22073490" y="0"/>
                    <a:pt x="22080982" y="7620"/>
                    <a:pt x="22080982" y="16891"/>
                  </a:cubicBezTo>
                  <a:lnTo>
                    <a:pt x="22080982" y="9872091"/>
                  </a:lnTo>
                  <a:cubicBezTo>
                    <a:pt x="22080982" y="9881489"/>
                    <a:pt x="22073363" y="9888982"/>
                    <a:pt x="22064090" y="9888982"/>
                  </a:cubicBezTo>
                  <a:lnTo>
                    <a:pt x="16891" y="9888982"/>
                  </a:lnTo>
                  <a:cubicBezTo>
                    <a:pt x="7493" y="9888982"/>
                    <a:pt x="0" y="9881362"/>
                    <a:pt x="0" y="9872091"/>
                  </a:cubicBezTo>
                  <a:lnTo>
                    <a:pt x="0" y="16891"/>
                  </a:lnTo>
                  <a:cubicBezTo>
                    <a:pt x="0" y="7620"/>
                    <a:pt x="7620" y="0"/>
                    <a:pt x="16891" y="0"/>
                  </a:cubicBezTo>
                  <a:moveTo>
                    <a:pt x="16891" y="33909"/>
                  </a:moveTo>
                  <a:lnTo>
                    <a:pt x="16891" y="16891"/>
                  </a:lnTo>
                  <a:lnTo>
                    <a:pt x="33909" y="16891"/>
                  </a:lnTo>
                  <a:lnTo>
                    <a:pt x="33909" y="9872091"/>
                  </a:lnTo>
                  <a:lnTo>
                    <a:pt x="16891" y="9872091"/>
                  </a:lnTo>
                  <a:lnTo>
                    <a:pt x="16891" y="9855200"/>
                  </a:lnTo>
                  <a:lnTo>
                    <a:pt x="22064090" y="9855200"/>
                  </a:lnTo>
                  <a:lnTo>
                    <a:pt x="22064090" y="9872091"/>
                  </a:lnTo>
                  <a:lnTo>
                    <a:pt x="22047200" y="9872091"/>
                  </a:lnTo>
                  <a:lnTo>
                    <a:pt x="22047200" y="16891"/>
                  </a:lnTo>
                  <a:lnTo>
                    <a:pt x="22064090" y="16891"/>
                  </a:lnTo>
                  <a:lnTo>
                    <a:pt x="22064090" y="33909"/>
                  </a:lnTo>
                  <a:lnTo>
                    <a:pt x="16891" y="33909"/>
                  </a:lnTo>
                  <a:close/>
                </a:path>
              </a:pathLst>
            </a:custGeom>
            <a:solidFill>
              <a:srgbClr val="FFFFFF"/>
            </a:solidFill>
          </p:spPr>
        </p:sp>
      </p:grpSp>
      <p:sp>
        <p:nvSpPr>
          <p:cNvPr id="4" name="Freeform 4"/>
          <p:cNvSpPr/>
          <p:nvPr/>
        </p:nvSpPr>
        <p:spPr>
          <a:xfrm>
            <a:off x="10652760" y="2254469"/>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3"/>
            <a:stretch>
              <a:fillRect/>
            </a:stretch>
          </a:blipFill>
        </p:spPr>
      </p:sp>
      <p:sp>
        <p:nvSpPr>
          <p:cNvPr id="5" name="TextBox 5"/>
          <p:cNvSpPr txBox="1"/>
          <p:nvPr/>
        </p:nvSpPr>
        <p:spPr>
          <a:xfrm>
            <a:off x="882649" y="-33338"/>
            <a:ext cx="11661034" cy="1590677"/>
          </a:xfrm>
          <a:prstGeom prst="rect">
            <a:avLst/>
          </a:prstGeom>
        </p:spPr>
        <p:txBody>
          <a:bodyPr lIns="0" tIns="0" rIns="0" bIns="0" rtlCol="0" anchor="t">
            <a:spAutoFit/>
          </a:bodyPr>
          <a:lstStyle/>
          <a:p>
            <a:pPr algn="l">
              <a:lnSpc>
                <a:spcPts val="12599"/>
              </a:lnSpc>
            </a:pPr>
            <a:r>
              <a:rPr lang="en-US" sz="6999">
                <a:solidFill>
                  <a:srgbClr val="FFFFFF"/>
                </a:solidFill>
                <a:latin typeface="Arial Bold"/>
                <a:ea typeface="Arial Bold"/>
                <a:cs typeface="Arial Bold"/>
                <a:sym typeface="Arial Bold"/>
              </a:rPr>
              <a:t>Group Members </a:t>
            </a:r>
          </a:p>
        </p:txBody>
      </p:sp>
      <p:sp>
        <p:nvSpPr>
          <p:cNvPr id="6" name="TextBox 6"/>
          <p:cNvSpPr txBox="1"/>
          <p:nvPr/>
        </p:nvSpPr>
        <p:spPr>
          <a:xfrm>
            <a:off x="1818641" y="1834275"/>
            <a:ext cx="8961120" cy="9216390"/>
          </a:xfrm>
          <a:prstGeom prst="rect">
            <a:avLst/>
          </a:prstGeom>
        </p:spPr>
        <p:txBody>
          <a:bodyPr lIns="0" tIns="0" rIns="0" bIns="0" rtlCol="0" anchor="t">
            <a:spAutoFit/>
          </a:bodyPr>
          <a:lstStyle/>
          <a:p>
            <a:pPr algn="l">
              <a:lnSpc>
                <a:spcPts val="4049"/>
              </a:lnSpc>
            </a:pPr>
            <a:r>
              <a:rPr lang="en-US" sz="3599" u="sng" spc="32">
                <a:solidFill>
                  <a:srgbClr val="FFFFFF"/>
                </a:solidFill>
                <a:latin typeface="Arial Bold"/>
                <a:ea typeface="Arial Bold"/>
                <a:cs typeface="Arial Bold"/>
                <a:sym typeface="Arial Bold"/>
              </a:rPr>
              <a:t>Supervisor:</a:t>
            </a:r>
          </a:p>
          <a:p>
            <a:pPr algn="l">
              <a:lnSpc>
                <a:spcPts val="4049"/>
              </a:lnSpc>
            </a:pPr>
            <a:endParaRPr lang="en-US" sz="3599" u="sng" spc="32">
              <a:solidFill>
                <a:srgbClr val="FFFFFF"/>
              </a:solidFill>
              <a:latin typeface="Arial Bold"/>
              <a:ea typeface="Arial Bold"/>
              <a:cs typeface="Arial Bold"/>
              <a:sym typeface="Arial Bold"/>
            </a:endParaRPr>
          </a:p>
          <a:p>
            <a:pPr algn="l">
              <a:lnSpc>
                <a:spcPts val="4049"/>
              </a:lnSpc>
            </a:pPr>
            <a:r>
              <a:rPr lang="en-US" sz="3599" spc="33">
                <a:solidFill>
                  <a:srgbClr val="FFFFFF"/>
                </a:solidFill>
                <a:latin typeface="Arial Bold"/>
                <a:ea typeface="Arial Bold"/>
                <a:cs typeface="Arial Bold"/>
                <a:sym typeface="Arial Bold"/>
              </a:rPr>
              <a:t>   👤 Mr. Nguyễn Trí Thông</a:t>
            </a:r>
          </a:p>
          <a:p>
            <a:pPr algn="l">
              <a:lnSpc>
                <a:spcPts val="4049"/>
              </a:lnSpc>
            </a:pPr>
            <a:endParaRPr lang="en-US" sz="3599" spc="33">
              <a:solidFill>
                <a:srgbClr val="FFFFFF"/>
              </a:solidFill>
              <a:latin typeface="Arial Bold"/>
              <a:ea typeface="Arial Bold"/>
              <a:cs typeface="Arial Bold"/>
              <a:sym typeface="Arial Bold"/>
            </a:endParaRPr>
          </a:p>
          <a:p>
            <a:pPr algn="l">
              <a:lnSpc>
                <a:spcPts val="4049"/>
              </a:lnSpc>
            </a:pPr>
            <a:r>
              <a:rPr lang="en-US" sz="3599" u="sng" spc="32">
                <a:solidFill>
                  <a:srgbClr val="FFFFFF"/>
                </a:solidFill>
                <a:latin typeface="Arial Bold"/>
                <a:ea typeface="Arial Bold"/>
                <a:cs typeface="Arial Bold"/>
                <a:sym typeface="Arial Bold"/>
              </a:rPr>
              <a:t>Group Members:</a:t>
            </a:r>
          </a:p>
          <a:p>
            <a:pPr algn="l">
              <a:lnSpc>
                <a:spcPts val="4049"/>
              </a:lnSpc>
            </a:pPr>
            <a:endParaRPr lang="en-US" sz="3599" u="sng" spc="32">
              <a:solidFill>
                <a:srgbClr val="FFFFFF"/>
              </a:solidFill>
              <a:latin typeface="Arial Bold"/>
              <a:ea typeface="Arial Bold"/>
              <a:cs typeface="Arial Bold"/>
              <a:sym typeface="Arial Bold"/>
            </a:endParaRPr>
          </a:p>
          <a:p>
            <a:pPr algn="l">
              <a:lnSpc>
                <a:spcPts val="4049"/>
              </a:lnSpc>
            </a:pPr>
            <a:r>
              <a:rPr lang="en-US" sz="3599" spc="33">
                <a:solidFill>
                  <a:srgbClr val="FFFFFF"/>
                </a:solidFill>
                <a:latin typeface="Arial Bold"/>
                <a:ea typeface="Arial Bold"/>
                <a:cs typeface="Arial Bold"/>
                <a:sym typeface="Arial Bold"/>
              </a:rPr>
              <a:t>   👤Bùi Minh Thắng - SE180564 </a:t>
            </a:r>
          </a:p>
          <a:p>
            <a:pPr algn="l">
              <a:lnSpc>
                <a:spcPts val="4049"/>
              </a:lnSpc>
            </a:pPr>
            <a:endParaRPr lang="en-US" sz="3599" spc="33">
              <a:solidFill>
                <a:srgbClr val="FFFFFF"/>
              </a:solidFill>
              <a:latin typeface="Arial Bold"/>
              <a:ea typeface="Arial Bold"/>
              <a:cs typeface="Arial Bold"/>
              <a:sym typeface="Arial Bold"/>
            </a:endParaRPr>
          </a:p>
          <a:p>
            <a:pPr algn="l">
              <a:lnSpc>
                <a:spcPts val="4049"/>
              </a:lnSpc>
            </a:pPr>
            <a:r>
              <a:rPr lang="en-US" sz="3599" spc="33">
                <a:solidFill>
                  <a:srgbClr val="FFFFFF"/>
                </a:solidFill>
                <a:latin typeface="Arial Bold"/>
                <a:ea typeface="Arial Bold"/>
                <a:cs typeface="Arial Bold"/>
                <a:sym typeface="Arial Bold"/>
              </a:rPr>
              <a:t>   👤Bùi Anh Kha - SE181730</a:t>
            </a:r>
          </a:p>
          <a:p>
            <a:pPr algn="l">
              <a:lnSpc>
                <a:spcPts val="4049"/>
              </a:lnSpc>
            </a:pPr>
            <a:endParaRPr lang="en-US" sz="3599" spc="33">
              <a:solidFill>
                <a:srgbClr val="FFFFFF"/>
              </a:solidFill>
              <a:latin typeface="Arial Bold"/>
              <a:ea typeface="Arial Bold"/>
              <a:cs typeface="Arial Bold"/>
              <a:sym typeface="Arial Bold"/>
            </a:endParaRPr>
          </a:p>
          <a:p>
            <a:pPr algn="l">
              <a:lnSpc>
                <a:spcPts val="4049"/>
              </a:lnSpc>
            </a:pPr>
            <a:r>
              <a:rPr lang="en-US" sz="3599" spc="33">
                <a:solidFill>
                  <a:srgbClr val="FFFFFF"/>
                </a:solidFill>
                <a:latin typeface="Arial Bold"/>
                <a:ea typeface="Arial Bold"/>
                <a:cs typeface="Arial Bold"/>
                <a:sym typeface="Arial Bold"/>
              </a:rPr>
              <a:t>   👤Đào Công An Phước - SE180581</a:t>
            </a:r>
          </a:p>
          <a:p>
            <a:pPr algn="l">
              <a:lnSpc>
                <a:spcPts val="4049"/>
              </a:lnSpc>
            </a:pPr>
            <a:endParaRPr lang="en-US" sz="3599" spc="33">
              <a:solidFill>
                <a:srgbClr val="FFFFFF"/>
              </a:solidFill>
              <a:latin typeface="Arial Bold"/>
              <a:ea typeface="Arial Bold"/>
              <a:cs typeface="Arial Bold"/>
              <a:sym typeface="Arial Bold"/>
            </a:endParaRPr>
          </a:p>
          <a:p>
            <a:pPr algn="l">
              <a:lnSpc>
                <a:spcPts val="4049"/>
              </a:lnSpc>
            </a:pPr>
            <a:r>
              <a:rPr lang="en-US" sz="3599" spc="33">
                <a:solidFill>
                  <a:srgbClr val="FFFFFF"/>
                </a:solidFill>
                <a:latin typeface="Arial Bold"/>
                <a:ea typeface="Arial Bold"/>
                <a:cs typeface="Arial Bold"/>
                <a:sym typeface="Arial Bold"/>
              </a:rPr>
              <a:t>   👤Nguyễn Anh Quân - SE180619</a:t>
            </a:r>
          </a:p>
          <a:p>
            <a:pPr algn="l">
              <a:lnSpc>
                <a:spcPts val="4049"/>
              </a:lnSpc>
            </a:pPr>
            <a:endParaRPr lang="en-US" sz="3599" spc="33">
              <a:solidFill>
                <a:srgbClr val="FFFFFF"/>
              </a:solidFill>
              <a:latin typeface="Arial Bold"/>
              <a:ea typeface="Arial Bold"/>
              <a:cs typeface="Arial Bold"/>
              <a:sym typeface="Arial Bold"/>
            </a:endParaRPr>
          </a:p>
          <a:p>
            <a:pPr algn="l">
              <a:lnSpc>
                <a:spcPts val="4049"/>
              </a:lnSpc>
            </a:pPr>
            <a:endParaRPr lang="en-US" sz="3599" spc="33">
              <a:solidFill>
                <a:srgbClr val="FFFFFF"/>
              </a:solidFill>
              <a:latin typeface="Arial Bold"/>
              <a:ea typeface="Arial Bold"/>
              <a:cs typeface="Arial Bold"/>
              <a:sym typeface="Arial Bold"/>
            </a:endParaRPr>
          </a:p>
          <a:p>
            <a:pPr algn="l">
              <a:lnSpc>
                <a:spcPts val="4049"/>
              </a:lnSpc>
            </a:pPr>
            <a:endParaRPr lang="en-US" sz="3599" spc="33">
              <a:solidFill>
                <a:srgbClr val="FFFFFF"/>
              </a:solidFill>
              <a:latin typeface="Arial Bold"/>
              <a:ea typeface="Arial Bold"/>
              <a:cs typeface="Arial Bold"/>
              <a:sym typeface="Arial Bold"/>
            </a:endParaRPr>
          </a:p>
          <a:p>
            <a:pPr algn="l">
              <a:lnSpc>
                <a:spcPts val="4399"/>
              </a:lnSpc>
            </a:pPr>
            <a:endParaRPr lang="en-US" sz="3599" spc="33">
              <a:solidFill>
                <a:srgbClr val="FFFFFF"/>
              </a:solidFill>
              <a:latin typeface="Arial Bold"/>
              <a:ea typeface="Arial Bold"/>
              <a:cs typeface="Arial Bold"/>
              <a:sym typeface="Arial Bold"/>
            </a:endParaRPr>
          </a:p>
          <a:p>
            <a:pPr algn="l">
              <a:lnSpc>
                <a:spcPts val="4049"/>
              </a:lnSpc>
            </a:pPr>
            <a:endParaRPr lang="en-US" sz="3599" spc="33">
              <a:solidFill>
                <a:srgbClr val="FFFFFF"/>
              </a:solidFill>
              <a:latin typeface="Arial Bold"/>
              <a:ea typeface="Arial Bold"/>
              <a:cs typeface="Arial Bold"/>
              <a:sym typeface="Arial Bold"/>
            </a:endParaRPr>
          </a:p>
        </p:txBody>
      </p:sp>
      <p:grpSp>
        <p:nvGrpSpPr>
          <p:cNvPr id="7" name="Group 7"/>
          <p:cNvGrpSpPr/>
          <p:nvPr/>
        </p:nvGrpSpPr>
        <p:grpSpPr>
          <a:xfrm>
            <a:off x="15224127" y="0"/>
            <a:ext cx="3063873" cy="1194910"/>
            <a:chOff x="0" y="0"/>
            <a:chExt cx="4085164" cy="1593213"/>
          </a:xfrm>
        </p:grpSpPr>
        <p:sp>
          <p:nvSpPr>
            <p:cNvPr id="8" name="Freeform 8"/>
            <p:cNvSpPr/>
            <p:nvPr/>
          </p:nvSpPr>
          <p:spPr>
            <a:xfrm>
              <a:off x="0" y="0"/>
              <a:ext cx="4085209" cy="1593215"/>
            </a:xfrm>
            <a:custGeom>
              <a:avLst/>
              <a:gdLst/>
              <a:ahLst/>
              <a:cxnLst/>
              <a:rect l="l" t="t" r="r" b="b"/>
              <a:pathLst>
                <a:path w="4085209" h="1593215">
                  <a:moveTo>
                    <a:pt x="0" y="0"/>
                  </a:moveTo>
                  <a:lnTo>
                    <a:pt x="4085209" y="0"/>
                  </a:lnTo>
                  <a:lnTo>
                    <a:pt x="4085209" y="1593215"/>
                  </a:lnTo>
                  <a:lnTo>
                    <a:pt x="0" y="1593215"/>
                  </a:lnTo>
                  <a:lnTo>
                    <a:pt x="0" y="0"/>
                  </a:lnTo>
                  <a:close/>
                </a:path>
              </a:pathLst>
            </a:custGeom>
            <a:blipFill>
              <a:blip r:embed="rId4"/>
              <a:stretch>
                <a:fillRect t="-213" r="1" b="-213"/>
              </a:stretch>
            </a:blipFill>
            <a:ln cap="sq">
              <a:noFill/>
              <a:prstDash val="solid"/>
              <a:miter/>
            </a:ln>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5224127" y="0"/>
            <a:ext cx="3063873" cy="1194910"/>
            <a:chOff x="0" y="0"/>
            <a:chExt cx="4085164" cy="1593213"/>
          </a:xfrm>
        </p:grpSpPr>
        <p:sp>
          <p:nvSpPr>
            <p:cNvPr id="3" name="Freeform 3"/>
            <p:cNvSpPr/>
            <p:nvPr/>
          </p:nvSpPr>
          <p:spPr>
            <a:xfrm>
              <a:off x="0" y="0"/>
              <a:ext cx="4085209" cy="1593215"/>
            </a:xfrm>
            <a:custGeom>
              <a:avLst/>
              <a:gdLst/>
              <a:ahLst/>
              <a:cxnLst/>
              <a:rect l="l" t="t" r="r" b="b"/>
              <a:pathLst>
                <a:path w="4085209" h="1593215">
                  <a:moveTo>
                    <a:pt x="0" y="0"/>
                  </a:moveTo>
                  <a:lnTo>
                    <a:pt x="4085209" y="0"/>
                  </a:lnTo>
                  <a:lnTo>
                    <a:pt x="4085209" y="1593215"/>
                  </a:lnTo>
                  <a:lnTo>
                    <a:pt x="0" y="1593215"/>
                  </a:lnTo>
                  <a:lnTo>
                    <a:pt x="0" y="0"/>
                  </a:lnTo>
                  <a:close/>
                </a:path>
              </a:pathLst>
            </a:custGeom>
            <a:blipFill>
              <a:blip r:embed="rId3"/>
              <a:stretch>
                <a:fillRect t="-213" r="1" b="-213"/>
              </a:stretch>
            </a:blipFill>
          </p:spPr>
        </p:sp>
      </p:grpSp>
      <p:grpSp>
        <p:nvGrpSpPr>
          <p:cNvPr id="4" name="Group 4"/>
          <p:cNvGrpSpPr/>
          <p:nvPr/>
        </p:nvGrpSpPr>
        <p:grpSpPr>
          <a:xfrm>
            <a:off x="1988453" y="2345798"/>
            <a:ext cx="1031893" cy="1064405"/>
            <a:chOff x="0" y="0"/>
            <a:chExt cx="812800" cy="838409"/>
          </a:xfrm>
        </p:grpSpPr>
        <p:sp>
          <p:nvSpPr>
            <p:cNvPr id="5" name="Freeform 5"/>
            <p:cNvSpPr/>
            <p:nvPr/>
          </p:nvSpPr>
          <p:spPr>
            <a:xfrm>
              <a:off x="0" y="0"/>
              <a:ext cx="812800" cy="838409"/>
            </a:xfrm>
            <a:custGeom>
              <a:avLst/>
              <a:gdLst/>
              <a:ahLst/>
              <a:cxnLst/>
              <a:rect l="l" t="t" r="r" b="b"/>
              <a:pathLst>
                <a:path w="812800" h="838409">
                  <a:moveTo>
                    <a:pt x="406400" y="0"/>
                  </a:moveTo>
                  <a:cubicBezTo>
                    <a:pt x="181951" y="0"/>
                    <a:pt x="0" y="187684"/>
                    <a:pt x="0" y="419204"/>
                  </a:cubicBezTo>
                  <a:cubicBezTo>
                    <a:pt x="0" y="650725"/>
                    <a:pt x="181951" y="838409"/>
                    <a:pt x="406400" y="838409"/>
                  </a:cubicBezTo>
                  <a:cubicBezTo>
                    <a:pt x="630849" y="838409"/>
                    <a:pt x="812800" y="650725"/>
                    <a:pt x="812800" y="419204"/>
                  </a:cubicBezTo>
                  <a:cubicBezTo>
                    <a:pt x="812800" y="187684"/>
                    <a:pt x="630849" y="0"/>
                    <a:pt x="406400" y="0"/>
                  </a:cubicBezTo>
                  <a:close/>
                </a:path>
              </a:pathLst>
            </a:custGeom>
            <a:solidFill>
              <a:srgbClr val="5271FF"/>
            </a:solidFill>
          </p:spPr>
        </p:sp>
        <p:sp>
          <p:nvSpPr>
            <p:cNvPr id="6" name="TextBox 6"/>
            <p:cNvSpPr txBox="1"/>
            <p:nvPr/>
          </p:nvSpPr>
          <p:spPr>
            <a:xfrm>
              <a:off x="76200" y="-188099"/>
              <a:ext cx="660400" cy="947907"/>
            </a:xfrm>
            <a:prstGeom prst="rect">
              <a:avLst/>
            </a:prstGeom>
          </p:spPr>
          <p:txBody>
            <a:bodyPr lIns="50800" tIns="50800" rIns="50800" bIns="50800" rtlCol="0" anchor="ctr"/>
            <a:lstStyle/>
            <a:p>
              <a:pPr algn="ctr">
                <a:lnSpc>
                  <a:spcPts val="6123"/>
                </a:lnSpc>
              </a:pPr>
              <a:r>
                <a:rPr lang="en-US" sz="2999">
                  <a:solidFill>
                    <a:srgbClr val="FFFFFF"/>
                  </a:solidFill>
                  <a:latin typeface="Poppins"/>
                  <a:ea typeface="Poppins"/>
                  <a:cs typeface="Poppins"/>
                  <a:sym typeface="Poppins"/>
                </a:rPr>
                <a:t>I</a:t>
              </a:r>
            </a:p>
          </p:txBody>
        </p:sp>
      </p:grpSp>
      <p:sp>
        <p:nvSpPr>
          <p:cNvPr id="7" name="Freeform 7"/>
          <p:cNvSpPr/>
          <p:nvPr/>
        </p:nvSpPr>
        <p:spPr>
          <a:xfrm>
            <a:off x="3020346" y="2345798"/>
            <a:ext cx="4549867" cy="1075423"/>
          </a:xfrm>
          <a:custGeom>
            <a:avLst/>
            <a:gdLst/>
            <a:ahLst/>
            <a:cxnLst/>
            <a:rect l="l" t="t" r="r" b="b"/>
            <a:pathLst>
              <a:path w="4549867" h="1075423">
                <a:moveTo>
                  <a:pt x="0" y="0"/>
                </a:moveTo>
                <a:lnTo>
                  <a:pt x="4549867" y="0"/>
                </a:lnTo>
                <a:lnTo>
                  <a:pt x="4549867" y="1075423"/>
                </a:lnTo>
                <a:lnTo>
                  <a:pt x="0" y="10754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168950" y="495300"/>
            <a:ext cx="7950100" cy="1579844"/>
          </a:xfrm>
          <a:prstGeom prst="rect">
            <a:avLst/>
          </a:prstGeom>
        </p:spPr>
        <p:txBody>
          <a:bodyPr lIns="0" tIns="0" rIns="0" bIns="0" rtlCol="0" anchor="t">
            <a:spAutoFit/>
          </a:bodyPr>
          <a:lstStyle/>
          <a:p>
            <a:pPr algn="l">
              <a:lnSpc>
                <a:spcPts val="12470"/>
              </a:lnSpc>
            </a:pPr>
            <a:r>
              <a:rPr lang="en-US" sz="6928">
                <a:solidFill>
                  <a:srgbClr val="FFFFFF"/>
                </a:solidFill>
                <a:latin typeface="Arial Bold"/>
                <a:ea typeface="Arial Bold"/>
                <a:cs typeface="Arial Bold"/>
                <a:sym typeface="Arial Bold"/>
              </a:rPr>
              <a:t>Table Of Contents</a:t>
            </a:r>
          </a:p>
        </p:txBody>
      </p:sp>
      <p:grpSp>
        <p:nvGrpSpPr>
          <p:cNvPr id="9" name="Group 9"/>
          <p:cNvGrpSpPr/>
          <p:nvPr/>
        </p:nvGrpSpPr>
        <p:grpSpPr>
          <a:xfrm>
            <a:off x="1988453" y="3910401"/>
            <a:ext cx="1031893" cy="1064405"/>
            <a:chOff x="0" y="0"/>
            <a:chExt cx="812800" cy="838409"/>
          </a:xfrm>
        </p:grpSpPr>
        <p:sp>
          <p:nvSpPr>
            <p:cNvPr id="10" name="Freeform 10"/>
            <p:cNvSpPr/>
            <p:nvPr/>
          </p:nvSpPr>
          <p:spPr>
            <a:xfrm>
              <a:off x="0" y="0"/>
              <a:ext cx="812800" cy="838409"/>
            </a:xfrm>
            <a:custGeom>
              <a:avLst/>
              <a:gdLst/>
              <a:ahLst/>
              <a:cxnLst/>
              <a:rect l="l" t="t" r="r" b="b"/>
              <a:pathLst>
                <a:path w="812800" h="838409">
                  <a:moveTo>
                    <a:pt x="406400" y="0"/>
                  </a:moveTo>
                  <a:cubicBezTo>
                    <a:pt x="181951" y="0"/>
                    <a:pt x="0" y="187684"/>
                    <a:pt x="0" y="419204"/>
                  </a:cubicBezTo>
                  <a:cubicBezTo>
                    <a:pt x="0" y="650725"/>
                    <a:pt x="181951" y="838409"/>
                    <a:pt x="406400" y="838409"/>
                  </a:cubicBezTo>
                  <a:cubicBezTo>
                    <a:pt x="630849" y="838409"/>
                    <a:pt x="812800" y="650725"/>
                    <a:pt x="812800" y="419204"/>
                  </a:cubicBezTo>
                  <a:cubicBezTo>
                    <a:pt x="812800" y="187684"/>
                    <a:pt x="630849" y="0"/>
                    <a:pt x="406400" y="0"/>
                  </a:cubicBezTo>
                  <a:close/>
                </a:path>
              </a:pathLst>
            </a:custGeom>
            <a:solidFill>
              <a:srgbClr val="5271FF"/>
            </a:solidFill>
          </p:spPr>
        </p:sp>
        <p:sp>
          <p:nvSpPr>
            <p:cNvPr id="11" name="TextBox 11"/>
            <p:cNvSpPr txBox="1"/>
            <p:nvPr/>
          </p:nvSpPr>
          <p:spPr>
            <a:xfrm>
              <a:off x="76200" y="-226199"/>
              <a:ext cx="660400" cy="986007"/>
            </a:xfrm>
            <a:prstGeom prst="rect">
              <a:avLst/>
            </a:prstGeom>
          </p:spPr>
          <p:txBody>
            <a:bodyPr lIns="50800" tIns="50800" rIns="50800" bIns="50800" rtlCol="0" anchor="ctr"/>
            <a:lstStyle/>
            <a:p>
              <a:pPr algn="ctr">
                <a:lnSpc>
                  <a:spcPts val="6123"/>
                </a:lnSpc>
              </a:pPr>
              <a:r>
                <a:rPr lang="en-US" sz="2999">
                  <a:solidFill>
                    <a:srgbClr val="FFFFFF"/>
                  </a:solidFill>
                  <a:latin typeface="Arial"/>
                  <a:ea typeface="Arial"/>
                  <a:cs typeface="Arial"/>
                  <a:sym typeface="Arial"/>
                </a:rPr>
                <a:t>II</a:t>
              </a:r>
            </a:p>
          </p:txBody>
        </p:sp>
      </p:grpSp>
      <p:sp>
        <p:nvSpPr>
          <p:cNvPr id="12" name="Freeform 12"/>
          <p:cNvSpPr/>
          <p:nvPr/>
        </p:nvSpPr>
        <p:spPr>
          <a:xfrm>
            <a:off x="3020346" y="3899383"/>
            <a:ext cx="4549867" cy="1075423"/>
          </a:xfrm>
          <a:custGeom>
            <a:avLst/>
            <a:gdLst/>
            <a:ahLst/>
            <a:cxnLst/>
            <a:rect l="l" t="t" r="r" b="b"/>
            <a:pathLst>
              <a:path w="4549867" h="1075423">
                <a:moveTo>
                  <a:pt x="0" y="0"/>
                </a:moveTo>
                <a:lnTo>
                  <a:pt x="4549867" y="0"/>
                </a:lnTo>
                <a:lnTo>
                  <a:pt x="4549867" y="1075423"/>
                </a:lnTo>
                <a:lnTo>
                  <a:pt x="0" y="10754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10035999" y="2356816"/>
            <a:ext cx="1031893" cy="1064405"/>
            <a:chOff x="0" y="0"/>
            <a:chExt cx="812800" cy="838409"/>
          </a:xfrm>
        </p:grpSpPr>
        <p:sp>
          <p:nvSpPr>
            <p:cNvPr id="14" name="Freeform 14"/>
            <p:cNvSpPr/>
            <p:nvPr/>
          </p:nvSpPr>
          <p:spPr>
            <a:xfrm>
              <a:off x="0" y="0"/>
              <a:ext cx="812800" cy="838409"/>
            </a:xfrm>
            <a:custGeom>
              <a:avLst/>
              <a:gdLst/>
              <a:ahLst/>
              <a:cxnLst/>
              <a:rect l="l" t="t" r="r" b="b"/>
              <a:pathLst>
                <a:path w="812800" h="838409">
                  <a:moveTo>
                    <a:pt x="406400" y="0"/>
                  </a:moveTo>
                  <a:cubicBezTo>
                    <a:pt x="181951" y="0"/>
                    <a:pt x="0" y="187684"/>
                    <a:pt x="0" y="419204"/>
                  </a:cubicBezTo>
                  <a:cubicBezTo>
                    <a:pt x="0" y="650725"/>
                    <a:pt x="181951" y="838409"/>
                    <a:pt x="406400" y="838409"/>
                  </a:cubicBezTo>
                  <a:cubicBezTo>
                    <a:pt x="630849" y="838409"/>
                    <a:pt x="812800" y="650725"/>
                    <a:pt x="812800" y="419204"/>
                  </a:cubicBezTo>
                  <a:cubicBezTo>
                    <a:pt x="812800" y="187684"/>
                    <a:pt x="630849" y="0"/>
                    <a:pt x="406400" y="0"/>
                  </a:cubicBezTo>
                  <a:close/>
                </a:path>
              </a:pathLst>
            </a:custGeom>
            <a:solidFill>
              <a:srgbClr val="5271FF"/>
            </a:solidFill>
          </p:spPr>
        </p:sp>
        <p:sp>
          <p:nvSpPr>
            <p:cNvPr id="15" name="TextBox 15"/>
            <p:cNvSpPr txBox="1"/>
            <p:nvPr/>
          </p:nvSpPr>
          <p:spPr>
            <a:xfrm>
              <a:off x="76200" y="-226199"/>
              <a:ext cx="660400" cy="986007"/>
            </a:xfrm>
            <a:prstGeom prst="rect">
              <a:avLst/>
            </a:prstGeom>
          </p:spPr>
          <p:txBody>
            <a:bodyPr lIns="50800" tIns="50800" rIns="50800" bIns="50800" rtlCol="0" anchor="ctr"/>
            <a:lstStyle/>
            <a:p>
              <a:pPr algn="ctr">
                <a:lnSpc>
                  <a:spcPts val="6123"/>
                </a:lnSpc>
              </a:pPr>
              <a:r>
                <a:rPr lang="en-US" sz="2999">
                  <a:solidFill>
                    <a:srgbClr val="FFFFFF"/>
                  </a:solidFill>
                  <a:latin typeface="Arial"/>
                  <a:ea typeface="Arial"/>
                  <a:cs typeface="Arial"/>
                  <a:sym typeface="Arial"/>
                </a:rPr>
                <a:t>V</a:t>
              </a:r>
            </a:p>
          </p:txBody>
        </p:sp>
      </p:grpSp>
      <p:sp>
        <p:nvSpPr>
          <p:cNvPr id="16" name="Freeform 16"/>
          <p:cNvSpPr/>
          <p:nvPr/>
        </p:nvSpPr>
        <p:spPr>
          <a:xfrm>
            <a:off x="11311441" y="2345798"/>
            <a:ext cx="4549867" cy="1075423"/>
          </a:xfrm>
          <a:custGeom>
            <a:avLst/>
            <a:gdLst/>
            <a:ahLst/>
            <a:cxnLst/>
            <a:rect l="l" t="t" r="r" b="b"/>
            <a:pathLst>
              <a:path w="4549867" h="1075423">
                <a:moveTo>
                  <a:pt x="0" y="0"/>
                </a:moveTo>
                <a:lnTo>
                  <a:pt x="4549867" y="0"/>
                </a:lnTo>
                <a:lnTo>
                  <a:pt x="4549867" y="1075423"/>
                </a:lnTo>
                <a:lnTo>
                  <a:pt x="0" y="10754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7" name="Group 17"/>
          <p:cNvGrpSpPr/>
          <p:nvPr/>
        </p:nvGrpSpPr>
        <p:grpSpPr>
          <a:xfrm>
            <a:off x="10035999" y="3910401"/>
            <a:ext cx="1031893" cy="1064405"/>
            <a:chOff x="0" y="0"/>
            <a:chExt cx="812800" cy="838409"/>
          </a:xfrm>
        </p:grpSpPr>
        <p:sp>
          <p:nvSpPr>
            <p:cNvPr id="18" name="Freeform 18"/>
            <p:cNvSpPr/>
            <p:nvPr/>
          </p:nvSpPr>
          <p:spPr>
            <a:xfrm>
              <a:off x="0" y="0"/>
              <a:ext cx="812800" cy="838409"/>
            </a:xfrm>
            <a:custGeom>
              <a:avLst/>
              <a:gdLst/>
              <a:ahLst/>
              <a:cxnLst/>
              <a:rect l="l" t="t" r="r" b="b"/>
              <a:pathLst>
                <a:path w="812800" h="838409">
                  <a:moveTo>
                    <a:pt x="406400" y="0"/>
                  </a:moveTo>
                  <a:cubicBezTo>
                    <a:pt x="181951" y="0"/>
                    <a:pt x="0" y="187684"/>
                    <a:pt x="0" y="419204"/>
                  </a:cubicBezTo>
                  <a:cubicBezTo>
                    <a:pt x="0" y="650725"/>
                    <a:pt x="181951" y="838409"/>
                    <a:pt x="406400" y="838409"/>
                  </a:cubicBezTo>
                  <a:cubicBezTo>
                    <a:pt x="630849" y="838409"/>
                    <a:pt x="812800" y="650725"/>
                    <a:pt x="812800" y="419204"/>
                  </a:cubicBezTo>
                  <a:cubicBezTo>
                    <a:pt x="812800" y="187684"/>
                    <a:pt x="630849" y="0"/>
                    <a:pt x="406400" y="0"/>
                  </a:cubicBezTo>
                  <a:close/>
                </a:path>
              </a:pathLst>
            </a:custGeom>
            <a:solidFill>
              <a:srgbClr val="5271FF"/>
            </a:solidFill>
          </p:spPr>
        </p:sp>
        <p:sp>
          <p:nvSpPr>
            <p:cNvPr id="19" name="TextBox 19"/>
            <p:cNvSpPr txBox="1"/>
            <p:nvPr/>
          </p:nvSpPr>
          <p:spPr>
            <a:xfrm>
              <a:off x="76200" y="-226199"/>
              <a:ext cx="660400" cy="986007"/>
            </a:xfrm>
            <a:prstGeom prst="rect">
              <a:avLst/>
            </a:prstGeom>
          </p:spPr>
          <p:txBody>
            <a:bodyPr lIns="50800" tIns="50800" rIns="50800" bIns="50800" rtlCol="0" anchor="ctr"/>
            <a:lstStyle/>
            <a:p>
              <a:pPr algn="ctr">
                <a:lnSpc>
                  <a:spcPts val="6123"/>
                </a:lnSpc>
              </a:pPr>
              <a:r>
                <a:rPr lang="en-US" sz="2999">
                  <a:solidFill>
                    <a:srgbClr val="FFFFFF"/>
                  </a:solidFill>
                  <a:latin typeface="Arial"/>
                  <a:ea typeface="Arial"/>
                  <a:cs typeface="Arial"/>
                  <a:sym typeface="Arial"/>
                </a:rPr>
                <a:t>VI</a:t>
              </a:r>
            </a:p>
          </p:txBody>
        </p:sp>
      </p:grpSp>
      <p:sp>
        <p:nvSpPr>
          <p:cNvPr id="20" name="Freeform 20"/>
          <p:cNvSpPr/>
          <p:nvPr/>
        </p:nvSpPr>
        <p:spPr>
          <a:xfrm>
            <a:off x="11311441" y="3899383"/>
            <a:ext cx="4549867" cy="1075423"/>
          </a:xfrm>
          <a:custGeom>
            <a:avLst/>
            <a:gdLst/>
            <a:ahLst/>
            <a:cxnLst/>
            <a:rect l="l" t="t" r="r" b="b"/>
            <a:pathLst>
              <a:path w="4549867" h="1075423">
                <a:moveTo>
                  <a:pt x="0" y="0"/>
                </a:moveTo>
                <a:lnTo>
                  <a:pt x="4549867" y="0"/>
                </a:lnTo>
                <a:lnTo>
                  <a:pt x="4549867" y="1075423"/>
                </a:lnTo>
                <a:lnTo>
                  <a:pt x="0" y="10754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3020346" y="5451056"/>
            <a:ext cx="4549867" cy="1075423"/>
          </a:xfrm>
          <a:custGeom>
            <a:avLst/>
            <a:gdLst/>
            <a:ahLst/>
            <a:cxnLst/>
            <a:rect l="l" t="t" r="r" b="b"/>
            <a:pathLst>
              <a:path w="4549867" h="1075423">
                <a:moveTo>
                  <a:pt x="0" y="0"/>
                </a:moveTo>
                <a:lnTo>
                  <a:pt x="4549867" y="0"/>
                </a:lnTo>
                <a:lnTo>
                  <a:pt x="4549867" y="1075423"/>
                </a:lnTo>
                <a:lnTo>
                  <a:pt x="0" y="10754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a:off x="3020346" y="7002729"/>
            <a:ext cx="4549867" cy="1075423"/>
          </a:xfrm>
          <a:custGeom>
            <a:avLst/>
            <a:gdLst/>
            <a:ahLst/>
            <a:cxnLst/>
            <a:rect l="l" t="t" r="r" b="b"/>
            <a:pathLst>
              <a:path w="4549867" h="1075423">
                <a:moveTo>
                  <a:pt x="0" y="0"/>
                </a:moveTo>
                <a:lnTo>
                  <a:pt x="4549867" y="0"/>
                </a:lnTo>
                <a:lnTo>
                  <a:pt x="4549867" y="1075423"/>
                </a:lnTo>
                <a:lnTo>
                  <a:pt x="0" y="10754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11311441" y="7048860"/>
            <a:ext cx="4549867" cy="1075423"/>
          </a:xfrm>
          <a:custGeom>
            <a:avLst/>
            <a:gdLst/>
            <a:ahLst/>
            <a:cxnLst/>
            <a:rect l="l" t="t" r="r" b="b"/>
            <a:pathLst>
              <a:path w="4549867" h="1075423">
                <a:moveTo>
                  <a:pt x="0" y="0"/>
                </a:moveTo>
                <a:lnTo>
                  <a:pt x="4549867" y="0"/>
                </a:lnTo>
                <a:lnTo>
                  <a:pt x="4549867" y="1075424"/>
                </a:lnTo>
                <a:lnTo>
                  <a:pt x="0" y="10754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11311441" y="5451056"/>
            <a:ext cx="4549867" cy="1075423"/>
          </a:xfrm>
          <a:custGeom>
            <a:avLst/>
            <a:gdLst/>
            <a:ahLst/>
            <a:cxnLst/>
            <a:rect l="l" t="t" r="r" b="b"/>
            <a:pathLst>
              <a:path w="4549867" h="1075423">
                <a:moveTo>
                  <a:pt x="0" y="0"/>
                </a:moveTo>
                <a:lnTo>
                  <a:pt x="4549867" y="0"/>
                </a:lnTo>
                <a:lnTo>
                  <a:pt x="4549867" y="1075423"/>
                </a:lnTo>
                <a:lnTo>
                  <a:pt x="0" y="10754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5" name="Group 25"/>
          <p:cNvGrpSpPr/>
          <p:nvPr/>
        </p:nvGrpSpPr>
        <p:grpSpPr>
          <a:xfrm>
            <a:off x="1988453" y="5479631"/>
            <a:ext cx="1031893" cy="1064405"/>
            <a:chOff x="0" y="0"/>
            <a:chExt cx="812800" cy="838409"/>
          </a:xfrm>
        </p:grpSpPr>
        <p:sp>
          <p:nvSpPr>
            <p:cNvPr id="26" name="Freeform 26"/>
            <p:cNvSpPr/>
            <p:nvPr/>
          </p:nvSpPr>
          <p:spPr>
            <a:xfrm>
              <a:off x="0" y="0"/>
              <a:ext cx="812800" cy="838409"/>
            </a:xfrm>
            <a:custGeom>
              <a:avLst/>
              <a:gdLst/>
              <a:ahLst/>
              <a:cxnLst/>
              <a:rect l="l" t="t" r="r" b="b"/>
              <a:pathLst>
                <a:path w="812800" h="838409">
                  <a:moveTo>
                    <a:pt x="406400" y="0"/>
                  </a:moveTo>
                  <a:cubicBezTo>
                    <a:pt x="181951" y="0"/>
                    <a:pt x="0" y="187684"/>
                    <a:pt x="0" y="419204"/>
                  </a:cubicBezTo>
                  <a:cubicBezTo>
                    <a:pt x="0" y="650725"/>
                    <a:pt x="181951" y="838409"/>
                    <a:pt x="406400" y="838409"/>
                  </a:cubicBezTo>
                  <a:cubicBezTo>
                    <a:pt x="630849" y="838409"/>
                    <a:pt x="812800" y="650725"/>
                    <a:pt x="812800" y="419204"/>
                  </a:cubicBezTo>
                  <a:cubicBezTo>
                    <a:pt x="812800" y="187684"/>
                    <a:pt x="630849" y="0"/>
                    <a:pt x="406400" y="0"/>
                  </a:cubicBezTo>
                  <a:close/>
                </a:path>
              </a:pathLst>
            </a:custGeom>
            <a:solidFill>
              <a:srgbClr val="5271FF"/>
            </a:solidFill>
          </p:spPr>
        </p:sp>
        <p:sp>
          <p:nvSpPr>
            <p:cNvPr id="27" name="TextBox 27"/>
            <p:cNvSpPr txBox="1"/>
            <p:nvPr/>
          </p:nvSpPr>
          <p:spPr>
            <a:xfrm>
              <a:off x="76200" y="-188099"/>
              <a:ext cx="660400" cy="947907"/>
            </a:xfrm>
            <a:prstGeom prst="rect">
              <a:avLst/>
            </a:prstGeom>
          </p:spPr>
          <p:txBody>
            <a:bodyPr lIns="50800" tIns="50800" rIns="50800" bIns="50800" rtlCol="0" anchor="ctr"/>
            <a:lstStyle/>
            <a:p>
              <a:pPr algn="ctr">
                <a:lnSpc>
                  <a:spcPts val="6123"/>
                </a:lnSpc>
              </a:pPr>
              <a:r>
                <a:rPr lang="en-US" sz="2999">
                  <a:solidFill>
                    <a:srgbClr val="FFFFFF"/>
                  </a:solidFill>
                  <a:latin typeface="Poppins"/>
                  <a:ea typeface="Poppins"/>
                  <a:cs typeface="Poppins"/>
                  <a:sym typeface="Poppins"/>
                </a:rPr>
                <a:t>III</a:t>
              </a:r>
            </a:p>
          </p:txBody>
        </p:sp>
      </p:grpSp>
      <p:grpSp>
        <p:nvGrpSpPr>
          <p:cNvPr id="28" name="Group 28"/>
          <p:cNvGrpSpPr/>
          <p:nvPr/>
        </p:nvGrpSpPr>
        <p:grpSpPr>
          <a:xfrm>
            <a:off x="10035999" y="7002729"/>
            <a:ext cx="1031893" cy="1064405"/>
            <a:chOff x="0" y="0"/>
            <a:chExt cx="812800" cy="838409"/>
          </a:xfrm>
        </p:grpSpPr>
        <p:sp>
          <p:nvSpPr>
            <p:cNvPr id="29" name="Freeform 29"/>
            <p:cNvSpPr/>
            <p:nvPr/>
          </p:nvSpPr>
          <p:spPr>
            <a:xfrm>
              <a:off x="0" y="0"/>
              <a:ext cx="812800" cy="838409"/>
            </a:xfrm>
            <a:custGeom>
              <a:avLst/>
              <a:gdLst/>
              <a:ahLst/>
              <a:cxnLst/>
              <a:rect l="l" t="t" r="r" b="b"/>
              <a:pathLst>
                <a:path w="812800" h="838409">
                  <a:moveTo>
                    <a:pt x="406400" y="0"/>
                  </a:moveTo>
                  <a:cubicBezTo>
                    <a:pt x="181951" y="0"/>
                    <a:pt x="0" y="187684"/>
                    <a:pt x="0" y="419204"/>
                  </a:cubicBezTo>
                  <a:cubicBezTo>
                    <a:pt x="0" y="650725"/>
                    <a:pt x="181951" y="838409"/>
                    <a:pt x="406400" y="838409"/>
                  </a:cubicBezTo>
                  <a:cubicBezTo>
                    <a:pt x="630849" y="838409"/>
                    <a:pt x="812800" y="650725"/>
                    <a:pt x="812800" y="419204"/>
                  </a:cubicBezTo>
                  <a:cubicBezTo>
                    <a:pt x="812800" y="187684"/>
                    <a:pt x="630849" y="0"/>
                    <a:pt x="406400" y="0"/>
                  </a:cubicBezTo>
                  <a:close/>
                </a:path>
              </a:pathLst>
            </a:custGeom>
            <a:solidFill>
              <a:srgbClr val="5271FF"/>
            </a:solidFill>
          </p:spPr>
        </p:sp>
        <p:sp>
          <p:nvSpPr>
            <p:cNvPr id="30" name="TextBox 30"/>
            <p:cNvSpPr txBox="1"/>
            <p:nvPr/>
          </p:nvSpPr>
          <p:spPr>
            <a:xfrm>
              <a:off x="76200" y="-188099"/>
              <a:ext cx="660400" cy="947907"/>
            </a:xfrm>
            <a:prstGeom prst="rect">
              <a:avLst/>
            </a:prstGeom>
          </p:spPr>
          <p:txBody>
            <a:bodyPr lIns="50800" tIns="50800" rIns="50800" bIns="50800" rtlCol="0" anchor="ctr"/>
            <a:lstStyle/>
            <a:p>
              <a:pPr algn="ctr">
                <a:lnSpc>
                  <a:spcPts val="6123"/>
                </a:lnSpc>
              </a:pPr>
              <a:r>
                <a:rPr lang="en-US" sz="2999">
                  <a:solidFill>
                    <a:srgbClr val="FFFFFF"/>
                  </a:solidFill>
                  <a:latin typeface="Poppins"/>
                  <a:ea typeface="Poppins"/>
                  <a:cs typeface="Poppins"/>
                  <a:sym typeface="Poppins"/>
                </a:rPr>
                <a:t>VIII</a:t>
              </a:r>
            </a:p>
          </p:txBody>
        </p:sp>
      </p:grpSp>
      <p:grpSp>
        <p:nvGrpSpPr>
          <p:cNvPr id="31" name="Group 31"/>
          <p:cNvGrpSpPr/>
          <p:nvPr/>
        </p:nvGrpSpPr>
        <p:grpSpPr>
          <a:xfrm>
            <a:off x="10035999" y="5451056"/>
            <a:ext cx="1031893" cy="1064405"/>
            <a:chOff x="0" y="0"/>
            <a:chExt cx="812800" cy="838409"/>
          </a:xfrm>
        </p:grpSpPr>
        <p:sp>
          <p:nvSpPr>
            <p:cNvPr id="32" name="Freeform 32"/>
            <p:cNvSpPr/>
            <p:nvPr/>
          </p:nvSpPr>
          <p:spPr>
            <a:xfrm>
              <a:off x="0" y="0"/>
              <a:ext cx="812800" cy="838409"/>
            </a:xfrm>
            <a:custGeom>
              <a:avLst/>
              <a:gdLst/>
              <a:ahLst/>
              <a:cxnLst/>
              <a:rect l="l" t="t" r="r" b="b"/>
              <a:pathLst>
                <a:path w="812800" h="838409">
                  <a:moveTo>
                    <a:pt x="406400" y="0"/>
                  </a:moveTo>
                  <a:cubicBezTo>
                    <a:pt x="181951" y="0"/>
                    <a:pt x="0" y="187684"/>
                    <a:pt x="0" y="419204"/>
                  </a:cubicBezTo>
                  <a:cubicBezTo>
                    <a:pt x="0" y="650725"/>
                    <a:pt x="181951" y="838409"/>
                    <a:pt x="406400" y="838409"/>
                  </a:cubicBezTo>
                  <a:cubicBezTo>
                    <a:pt x="630849" y="838409"/>
                    <a:pt x="812800" y="650725"/>
                    <a:pt x="812800" y="419204"/>
                  </a:cubicBezTo>
                  <a:cubicBezTo>
                    <a:pt x="812800" y="187684"/>
                    <a:pt x="630849" y="0"/>
                    <a:pt x="406400" y="0"/>
                  </a:cubicBezTo>
                  <a:close/>
                </a:path>
              </a:pathLst>
            </a:custGeom>
            <a:solidFill>
              <a:srgbClr val="5271FF"/>
            </a:solidFill>
          </p:spPr>
        </p:sp>
        <p:sp>
          <p:nvSpPr>
            <p:cNvPr id="33" name="TextBox 33"/>
            <p:cNvSpPr txBox="1"/>
            <p:nvPr/>
          </p:nvSpPr>
          <p:spPr>
            <a:xfrm>
              <a:off x="76200" y="-188099"/>
              <a:ext cx="660400" cy="947907"/>
            </a:xfrm>
            <a:prstGeom prst="rect">
              <a:avLst/>
            </a:prstGeom>
          </p:spPr>
          <p:txBody>
            <a:bodyPr lIns="50800" tIns="50800" rIns="50800" bIns="50800" rtlCol="0" anchor="ctr"/>
            <a:lstStyle/>
            <a:p>
              <a:pPr algn="ctr">
                <a:lnSpc>
                  <a:spcPts val="6123"/>
                </a:lnSpc>
              </a:pPr>
              <a:r>
                <a:rPr lang="en-US" sz="2999">
                  <a:solidFill>
                    <a:srgbClr val="FFFFFF"/>
                  </a:solidFill>
                  <a:latin typeface="Poppins"/>
                  <a:ea typeface="Poppins"/>
                  <a:cs typeface="Poppins"/>
                  <a:sym typeface="Poppins"/>
                </a:rPr>
                <a:t>VII</a:t>
              </a:r>
            </a:p>
          </p:txBody>
        </p:sp>
      </p:grpSp>
      <p:grpSp>
        <p:nvGrpSpPr>
          <p:cNvPr id="34" name="Group 34"/>
          <p:cNvGrpSpPr/>
          <p:nvPr/>
        </p:nvGrpSpPr>
        <p:grpSpPr>
          <a:xfrm>
            <a:off x="1988453" y="7048860"/>
            <a:ext cx="1031893" cy="1064405"/>
            <a:chOff x="0" y="0"/>
            <a:chExt cx="812800" cy="838409"/>
          </a:xfrm>
        </p:grpSpPr>
        <p:sp>
          <p:nvSpPr>
            <p:cNvPr id="35" name="Freeform 35"/>
            <p:cNvSpPr/>
            <p:nvPr/>
          </p:nvSpPr>
          <p:spPr>
            <a:xfrm>
              <a:off x="0" y="0"/>
              <a:ext cx="812800" cy="838409"/>
            </a:xfrm>
            <a:custGeom>
              <a:avLst/>
              <a:gdLst/>
              <a:ahLst/>
              <a:cxnLst/>
              <a:rect l="l" t="t" r="r" b="b"/>
              <a:pathLst>
                <a:path w="812800" h="838409">
                  <a:moveTo>
                    <a:pt x="406400" y="0"/>
                  </a:moveTo>
                  <a:cubicBezTo>
                    <a:pt x="181951" y="0"/>
                    <a:pt x="0" y="187684"/>
                    <a:pt x="0" y="419204"/>
                  </a:cubicBezTo>
                  <a:cubicBezTo>
                    <a:pt x="0" y="650725"/>
                    <a:pt x="181951" y="838409"/>
                    <a:pt x="406400" y="838409"/>
                  </a:cubicBezTo>
                  <a:cubicBezTo>
                    <a:pt x="630849" y="838409"/>
                    <a:pt x="812800" y="650725"/>
                    <a:pt x="812800" y="419204"/>
                  </a:cubicBezTo>
                  <a:cubicBezTo>
                    <a:pt x="812800" y="187684"/>
                    <a:pt x="630849" y="0"/>
                    <a:pt x="406400" y="0"/>
                  </a:cubicBezTo>
                  <a:close/>
                </a:path>
              </a:pathLst>
            </a:custGeom>
            <a:solidFill>
              <a:srgbClr val="5271FF"/>
            </a:solidFill>
          </p:spPr>
        </p:sp>
        <p:sp>
          <p:nvSpPr>
            <p:cNvPr id="36" name="TextBox 36"/>
            <p:cNvSpPr txBox="1"/>
            <p:nvPr/>
          </p:nvSpPr>
          <p:spPr>
            <a:xfrm>
              <a:off x="76200" y="-188099"/>
              <a:ext cx="660400" cy="947907"/>
            </a:xfrm>
            <a:prstGeom prst="rect">
              <a:avLst/>
            </a:prstGeom>
          </p:spPr>
          <p:txBody>
            <a:bodyPr lIns="50800" tIns="50800" rIns="50800" bIns="50800" rtlCol="0" anchor="ctr"/>
            <a:lstStyle/>
            <a:p>
              <a:pPr algn="ctr">
                <a:lnSpc>
                  <a:spcPts val="6123"/>
                </a:lnSpc>
              </a:pPr>
              <a:r>
                <a:rPr lang="en-US" sz="2999">
                  <a:solidFill>
                    <a:srgbClr val="FFFFFF"/>
                  </a:solidFill>
                  <a:latin typeface="Poppins"/>
                  <a:ea typeface="Poppins"/>
                  <a:cs typeface="Poppins"/>
                  <a:sym typeface="Poppins"/>
                </a:rPr>
                <a:t>IV</a:t>
              </a:r>
            </a:p>
          </p:txBody>
        </p:sp>
      </p:grpSp>
      <p:sp>
        <p:nvSpPr>
          <p:cNvPr id="37" name="TextBox 37"/>
          <p:cNvSpPr txBox="1"/>
          <p:nvPr/>
        </p:nvSpPr>
        <p:spPr>
          <a:xfrm>
            <a:off x="3020346" y="2577962"/>
            <a:ext cx="4322365" cy="523875"/>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Poppins Bold"/>
                <a:ea typeface="Poppins Bold"/>
                <a:cs typeface="Poppins Bold"/>
                <a:sym typeface="Poppins Bold"/>
              </a:rPr>
              <a:t>Project Context</a:t>
            </a:r>
          </a:p>
        </p:txBody>
      </p:sp>
      <p:sp>
        <p:nvSpPr>
          <p:cNvPr id="38" name="TextBox 38"/>
          <p:cNvSpPr txBox="1"/>
          <p:nvPr/>
        </p:nvSpPr>
        <p:spPr>
          <a:xfrm>
            <a:off x="2906595" y="4136101"/>
            <a:ext cx="4549867" cy="523875"/>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Poppins Bold"/>
                <a:ea typeface="Poppins Bold"/>
                <a:cs typeface="Poppins Bold"/>
                <a:sym typeface="Poppins Bold"/>
              </a:rPr>
              <a:t>Our Solution</a:t>
            </a:r>
          </a:p>
        </p:txBody>
      </p:sp>
      <p:sp>
        <p:nvSpPr>
          <p:cNvPr id="39" name="TextBox 39"/>
          <p:cNvSpPr txBox="1"/>
          <p:nvPr/>
        </p:nvSpPr>
        <p:spPr>
          <a:xfrm>
            <a:off x="3020346" y="5711795"/>
            <a:ext cx="4322365" cy="523875"/>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Poppins Bold"/>
                <a:ea typeface="Poppins Bold"/>
                <a:cs typeface="Poppins Bold"/>
                <a:sym typeface="Poppins Bold"/>
              </a:rPr>
              <a:t>Block diagram</a:t>
            </a:r>
          </a:p>
        </p:txBody>
      </p:sp>
      <p:sp>
        <p:nvSpPr>
          <p:cNvPr id="40" name="TextBox 40"/>
          <p:cNvSpPr txBox="1"/>
          <p:nvPr/>
        </p:nvSpPr>
        <p:spPr>
          <a:xfrm>
            <a:off x="3020346" y="7234894"/>
            <a:ext cx="4549867" cy="523875"/>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Poppins Bold"/>
                <a:ea typeface="Poppins Bold"/>
                <a:cs typeface="Poppins Bold"/>
                <a:sym typeface="Poppins Bold"/>
              </a:rPr>
              <a:t>Functions of the parts</a:t>
            </a:r>
          </a:p>
        </p:txBody>
      </p:sp>
      <p:sp>
        <p:nvSpPr>
          <p:cNvPr id="41" name="TextBox 41"/>
          <p:cNvSpPr txBox="1"/>
          <p:nvPr/>
        </p:nvSpPr>
        <p:spPr>
          <a:xfrm>
            <a:off x="11311441" y="2588981"/>
            <a:ext cx="4549867" cy="523875"/>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Poppins Bold"/>
                <a:ea typeface="Poppins Bold"/>
                <a:cs typeface="Poppins Bold"/>
                <a:sym typeface="Poppins Bold"/>
              </a:rPr>
              <a:t>Circuit map</a:t>
            </a:r>
          </a:p>
        </p:txBody>
      </p:sp>
      <p:sp>
        <p:nvSpPr>
          <p:cNvPr id="42" name="TextBox 42"/>
          <p:cNvSpPr txBox="1"/>
          <p:nvPr/>
        </p:nvSpPr>
        <p:spPr>
          <a:xfrm>
            <a:off x="11067892" y="4136101"/>
            <a:ext cx="4549867" cy="523875"/>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Poppins Bold"/>
                <a:ea typeface="Poppins Bold"/>
                <a:cs typeface="Poppins Bold"/>
                <a:sym typeface="Poppins Bold"/>
              </a:rPr>
              <a:t>Flow chart</a:t>
            </a:r>
          </a:p>
        </p:txBody>
      </p:sp>
      <p:sp>
        <p:nvSpPr>
          <p:cNvPr id="43" name="TextBox 43"/>
          <p:cNvSpPr txBox="1"/>
          <p:nvPr/>
        </p:nvSpPr>
        <p:spPr>
          <a:xfrm>
            <a:off x="11067892" y="5689181"/>
            <a:ext cx="4549867" cy="523875"/>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Poppins Bold"/>
                <a:ea typeface="Poppins Bold"/>
                <a:cs typeface="Poppins Bold"/>
                <a:sym typeface="Poppins Bold"/>
              </a:rPr>
              <a:t>Conclusion</a:t>
            </a:r>
          </a:p>
        </p:txBody>
      </p:sp>
      <p:sp>
        <p:nvSpPr>
          <p:cNvPr id="44" name="TextBox 44"/>
          <p:cNvSpPr txBox="1"/>
          <p:nvPr/>
        </p:nvSpPr>
        <p:spPr>
          <a:xfrm>
            <a:off x="11488387" y="7234894"/>
            <a:ext cx="4129372" cy="523875"/>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Poppins Bold"/>
                <a:ea typeface="Poppins Bold"/>
                <a:cs typeface="Poppins Bold"/>
                <a:sym typeface="Poppins Bold"/>
              </a:rPr>
              <a:t>Future development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5224127" y="0"/>
            <a:ext cx="3063873" cy="1194910"/>
            <a:chOff x="0" y="0"/>
            <a:chExt cx="4085164" cy="1593213"/>
          </a:xfrm>
        </p:grpSpPr>
        <p:sp>
          <p:nvSpPr>
            <p:cNvPr id="3" name="Freeform 3"/>
            <p:cNvSpPr/>
            <p:nvPr/>
          </p:nvSpPr>
          <p:spPr>
            <a:xfrm>
              <a:off x="0" y="0"/>
              <a:ext cx="4085209" cy="1593215"/>
            </a:xfrm>
            <a:custGeom>
              <a:avLst/>
              <a:gdLst/>
              <a:ahLst/>
              <a:cxnLst/>
              <a:rect l="l" t="t" r="r" b="b"/>
              <a:pathLst>
                <a:path w="4085209" h="1593215">
                  <a:moveTo>
                    <a:pt x="0" y="0"/>
                  </a:moveTo>
                  <a:lnTo>
                    <a:pt x="4085209" y="0"/>
                  </a:lnTo>
                  <a:lnTo>
                    <a:pt x="4085209" y="1593215"/>
                  </a:lnTo>
                  <a:lnTo>
                    <a:pt x="0" y="1593215"/>
                  </a:lnTo>
                  <a:lnTo>
                    <a:pt x="0" y="0"/>
                  </a:lnTo>
                  <a:close/>
                </a:path>
              </a:pathLst>
            </a:custGeom>
            <a:blipFill>
              <a:blip r:embed="rId2"/>
              <a:stretch>
                <a:fillRect t="-213" r="1" b="-213"/>
              </a:stretch>
            </a:blipFill>
          </p:spPr>
        </p:sp>
      </p:grpSp>
      <p:sp>
        <p:nvSpPr>
          <p:cNvPr id="4" name="Freeform 4"/>
          <p:cNvSpPr/>
          <p:nvPr/>
        </p:nvSpPr>
        <p:spPr>
          <a:xfrm>
            <a:off x="9703857" y="1346578"/>
            <a:ext cx="8093249" cy="8607976"/>
          </a:xfrm>
          <a:custGeom>
            <a:avLst/>
            <a:gdLst/>
            <a:ahLst/>
            <a:cxnLst/>
            <a:rect l="l" t="t" r="r" b="b"/>
            <a:pathLst>
              <a:path w="8093249" h="8607976">
                <a:moveTo>
                  <a:pt x="0" y="0"/>
                </a:moveTo>
                <a:lnTo>
                  <a:pt x="8093248" y="0"/>
                </a:lnTo>
                <a:lnTo>
                  <a:pt x="8093248" y="8607976"/>
                </a:lnTo>
                <a:lnTo>
                  <a:pt x="0" y="8607976"/>
                </a:lnTo>
                <a:lnTo>
                  <a:pt x="0" y="0"/>
                </a:lnTo>
                <a:close/>
              </a:path>
            </a:pathLst>
          </a:custGeom>
          <a:blipFill>
            <a:blip r:embed="rId3"/>
            <a:stretch>
              <a:fillRect l="-9189" r="-50450"/>
            </a:stretch>
          </a:blipFill>
        </p:spPr>
      </p:sp>
      <p:sp>
        <p:nvSpPr>
          <p:cNvPr id="5" name="TextBox 5"/>
          <p:cNvSpPr txBox="1"/>
          <p:nvPr/>
        </p:nvSpPr>
        <p:spPr>
          <a:xfrm>
            <a:off x="6614981" y="418308"/>
            <a:ext cx="4826189" cy="646298"/>
          </a:xfrm>
          <a:prstGeom prst="rect">
            <a:avLst/>
          </a:prstGeom>
        </p:spPr>
        <p:txBody>
          <a:bodyPr lIns="0" tIns="0" rIns="0" bIns="0" rtlCol="0" anchor="t">
            <a:spAutoFit/>
          </a:bodyPr>
          <a:lstStyle/>
          <a:p>
            <a:pPr algn="ctr">
              <a:lnSpc>
                <a:spcPts val="4532"/>
              </a:lnSpc>
            </a:pPr>
            <a:r>
              <a:rPr lang="en-US" sz="4621">
                <a:solidFill>
                  <a:srgbClr val="FFFFFF"/>
                </a:solidFill>
                <a:latin typeface="Poppins Bold"/>
                <a:ea typeface="Poppins Bold"/>
                <a:cs typeface="Poppins Bold"/>
                <a:sym typeface="Poppins Bold"/>
              </a:rPr>
              <a:t>Project Context</a:t>
            </a:r>
          </a:p>
        </p:txBody>
      </p:sp>
      <p:sp>
        <p:nvSpPr>
          <p:cNvPr id="6" name="TextBox 6"/>
          <p:cNvSpPr txBox="1"/>
          <p:nvPr/>
        </p:nvSpPr>
        <p:spPr>
          <a:xfrm>
            <a:off x="803504" y="1251328"/>
            <a:ext cx="8664566" cy="8538472"/>
          </a:xfrm>
          <a:prstGeom prst="rect">
            <a:avLst/>
          </a:prstGeom>
        </p:spPr>
        <p:txBody>
          <a:bodyPr lIns="0" tIns="0" rIns="0" bIns="0" rtlCol="0" anchor="t">
            <a:spAutoFit/>
          </a:bodyPr>
          <a:lstStyle/>
          <a:p>
            <a:pPr algn="l">
              <a:lnSpc>
                <a:spcPts val="4809"/>
              </a:lnSpc>
              <a:spcBef>
                <a:spcPct val="0"/>
              </a:spcBef>
            </a:pPr>
            <a:r>
              <a:rPr lang="en-US" sz="3435">
                <a:solidFill>
                  <a:srgbClr val="FFFFFF"/>
                </a:solidFill>
                <a:latin typeface="Poppins Bold"/>
                <a:ea typeface="Poppins Bold"/>
                <a:cs typeface="Poppins Bold"/>
                <a:sym typeface="Poppins Bold"/>
              </a:rPr>
              <a:t>Safety and privacy have always been significant concerns for many families and businesses. In today's era, with the development of smart devices, theft and unauthorized intrusions have become increasingly sophisticated. This necessitates more effective and convenient security solutions. Integrating IoT technology into security systems enhances the ability to monitor and respond promptly to threats, providing optimal protection and peace of mind for users in all situations.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6977268" y="4338933"/>
            <a:ext cx="4087143" cy="2892848"/>
            <a:chOff x="0" y="0"/>
            <a:chExt cx="5449524" cy="3857131"/>
          </a:xfrm>
        </p:grpSpPr>
        <p:sp>
          <p:nvSpPr>
            <p:cNvPr id="3" name="Freeform 3"/>
            <p:cNvSpPr/>
            <p:nvPr/>
          </p:nvSpPr>
          <p:spPr>
            <a:xfrm>
              <a:off x="0" y="0"/>
              <a:ext cx="5449570" cy="3857117"/>
            </a:xfrm>
            <a:custGeom>
              <a:avLst/>
              <a:gdLst/>
              <a:ahLst/>
              <a:cxnLst/>
              <a:rect l="l" t="t" r="r" b="b"/>
              <a:pathLst>
                <a:path w="5449570" h="3857117">
                  <a:moveTo>
                    <a:pt x="0" y="0"/>
                  </a:moveTo>
                  <a:lnTo>
                    <a:pt x="5449570" y="0"/>
                  </a:lnTo>
                  <a:lnTo>
                    <a:pt x="5449570" y="3857117"/>
                  </a:lnTo>
                  <a:lnTo>
                    <a:pt x="0" y="3857117"/>
                  </a:lnTo>
                  <a:lnTo>
                    <a:pt x="0" y="0"/>
                  </a:lnTo>
                  <a:close/>
                </a:path>
              </a:pathLst>
            </a:custGeom>
            <a:blipFill>
              <a:blip r:embed="rId2"/>
              <a:stretch>
                <a:fillRect/>
              </a:stretch>
            </a:blipFill>
          </p:spPr>
        </p:sp>
      </p:grpSp>
      <p:grpSp>
        <p:nvGrpSpPr>
          <p:cNvPr id="4" name="Group 4"/>
          <p:cNvGrpSpPr/>
          <p:nvPr/>
        </p:nvGrpSpPr>
        <p:grpSpPr>
          <a:xfrm>
            <a:off x="11064411" y="597455"/>
            <a:ext cx="6511337" cy="4883502"/>
            <a:chOff x="0" y="0"/>
            <a:chExt cx="10324397" cy="7743297"/>
          </a:xfrm>
        </p:grpSpPr>
        <p:sp>
          <p:nvSpPr>
            <p:cNvPr id="5" name="Freeform 5"/>
            <p:cNvSpPr/>
            <p:nvPr/>
          </p:nvSpPr>
          <p:spPr>
            <a:xfrm>
              <a:off x="0" y="0"/>
              <a:ext cx="10324338" cy="7743317"/>
            </a:xfrm>
            <a:custGeom>
              <a:avLst/>
              <a:gdLst/>
              <a:ahLst/>
              <a:cxnLst/>
              <a:rect l="l" t="t" r="r" b="b"/>
              <a:pathLst>
                <a:path w="10324338" h="7743317">
                  <a:moveTo>
                    <a:pt x="0" y="0"/>
                  </a:moveTo>
                  <a:lnTo>
                    <a:pt x="10324338" y="0"/>
                  </a:lnTo>
                  <a:lnTo>
                    <a:pt x="10324338" y="7743317"/>
                  </a:lnTo>
                  <a:lnTo>
                    <a:pt x="0" y="7743317"/>
                  </a:lnTo>
                  <a:lnTo>
                    <a:pt x="0" y="0"/>
                  </a:lnTo>
                  <a:close/>
                </a:path>
              </a:pathLst>
            </a:custGeom>
            <a:blipFill>
              <a:blip r:embed="rId3"/>
              <a:stretch>
                <a:fillRect/>
              </a:stretch>
            </a:blipFill>
          </p:spPr>
        </p:sp>
      </p:grpSp>
      <p:sp>
        <p:nvSpPr>
          <p:cNvPr id="6" name="TextBox 6"/>
          <p:cNvSpPr txBox="1"/>
          <p:nvPr/>
        </p:nvSpPr>
        <p:spPr>
          <a:xfrm>
            <a:off x="4980120" y="-85725"/>
            <a:ext cx="8833319" cy="1457325"/>
          </a:xfrm>
          <a:prstGeom prst="rect">
            <a:avLst/>
          </a:prstGeom>
        </p:spPr>
        <p:txBody>
          <a:bodyPr lIns="0" tIns="0" rIns="0" bIns="0" rtlCol="0" anchor="t">
            <a:spAutoFit/>
          </a:bodyPr>
          <a:lstStyle/>
          <a:p>
            <a:pPr algn="l">
              <a:lnSpc>
                <a:spcPts val="10800"/>
              </a:lnSpc>
            </a:pPr>
            <a:r>
              <a:rPr lang="en-US" sz="9000">
                <a:solidFill>
                  <a:srgbClr val="FFFFFF"/>
                </a:solidFill>
                <a:latin typeface="Poppins Bold"/>
                <a:ea typeface="Poppins Bold"/>
                <a:cs typeface="Poppins Bold"/>
                <a:sym typeface="Poppins Bold"/>
              </a:rPr>
              <a:t>Our solutions</a:t>
            </a:r>
          </a:p>
        </p:txBody>
      </p:sp>
      <p:grpSp>
        <p:nvGrpSpPr>
          <p:cNvPr id="7" name="Group 7"/>
          <p:cNvGrpSpPr/>
          <p:nvPr/>
        </p:nvGrpSpPr>
        <p:grpSpPr>
          <a:xfrm>
            <a:off x="15224127" y="0"/>
            <a:ext cx="3063873" cy="1194910"/>
            <a:chOff x="0" y="0"/>
            <a:chExt cx="4085164" cy="1593213"/>
          </a:xfrm>
        </p:grpSpPr>
        <p:sp>
          <p:nvSpPr>
            <p:cNvPr id="8" name="Freeform 8"/>
            <p:cNvSpPr/>
            <p:nvPr/>
          </p:nvSpPr>
          <p:spPr>
            <a:xfrm>
              <a:off x="0" y="0"/>
              <a:ext cx="4085209" cy="1593215"/>
            </a:xfrm>
            <a:custGeom>
              <a:avLst/>
              <a:gdLst/>
              <a:ahLst/>
              <a:cxnLst/>
              <a:rect l="l" t="t" r="r" b="b"/>
              <a:pathLst>
                <a:path w="4085209" h="1593215">
                  <a:moveTo>
                    <a:pt x="0" y="0"/>
                  </a:moveTo>
                  <a:lnTo>
                    <a:pt x="4085209" y="0"/>
                  </a:lnTo>
                  <a:lnTo>
                    <a:pt x="4085209" y="1593215"/>
                  </a:lnTo>
                  <a:lnTo>
                    <a:pt x="0" y="1593215"/>
                  </a:lnTo>
                  <a:lnTo>
                    <a:pt x="0" y="0"/>
                  </a:lnTo>
                  <a:close/>
                </a:path>
              </a:pathLst>
            </a:custGeom>
            <a:blipFill>
              <a:blip r:embed="rId4"/>
              <a:stretch>
                <a:fillRect t="-213" r="1" b="-213"/>
              </a:stretch>
            </a:blipFill>
            <a:ln cap="sq">
              <a:noFill/>
              <a:prstDash val="solid"/>
              <a:miter/>
            </a:ln>
          </p:spPr>
        </p:sp>
      </p:grpSp>
      <p:grpSp>
        <p:nvGrpSpPr>
          <p:cNvPr id="9" name="Group 9"/>
          <p:cNvGrpSpPr/>
          <p:nvPr/>
        </p:nvGrpSpPr>
        <p:grpSpPr>
          <a:xfrm>
            <a:off x="1427707" y="1371600"/>
            <a:ext cx="3304763" cy="3304763"/>
            <a:chOff x="0" y="0"/>
            <a:chExt cx="4406351" cy="4406351"/>
          </a:xfrm>
        </p:grpSpPr>
        <p:sp>
          <p:nvSpPr>
            <p:cNvPr id="10" name="Freeform 10"/>
            <p:cNvSpPr/>
            <p:nvPr/>
          </p:nvSpPr>
          <p:spPr>
            <a:xfrm>
              <a:off x="0" y="0"/>
              <a:ext cx="4406392" cy="4406392"/>
            </a:xfrm>
            <a:custGeom>
              <a:avLst/>
              <a:gdLst/>
              <a:ahLst/>
              <a:cxnLst/>
              <a:rect l="l" t="t" r="r" b="b"/>
              <a:pathLst>
                <a:path w="4406392" h="4406392">
                  <a:moveTo>
                    <a:pt x="0" y="0"/>
                  </a:moveTo>
                  <a:lnTo>
                    <a:pt x="4406392" y="0"/>
                  </a:lnTo>
                  <a:lnTo>
                    <a:pt x="4406392" y="4406392"/>
                  </a:lnTo>
                  <a:lnTo>
                    <a:pt x="0" y="4406392"/>
                  </a:lnTo>
                  <a:lnTo>
                    <a:pt x="0" y="0"/>
                  </a:lnTo>
                  <a:close/>
                </a:path>
              </a:pathLst>
            </a:custGeom>
            <a:blipFill>
              <a:blip r:embed="rId5"/>
              <a:stretch>
                <a:fillRect/>
              </a:stretch>
            </a:blipFill>
          </p:spPr>
        </p:sp>
      </p:grpSp>
      <p:sp>
        <p:nvSpPr>
          <p:cNvPr id="11" name="Freeform 11"/>
          <p:cNvSpPr/>
          <p:nvPr/>
        </p:nvSpPr>
        <p:spPr>
          <a:xfrm>
            <a:off x="4232958" y="4727361"/>
            <a:ext cx="2455264" cy="2115991"/>
          </a:xfrm>
          <a:custGeom>
            <a:avLst/>
            <a:gdLst/>
            <a:ahLst/>
            <a:cxnLst/>
            <a:rect l="l" t="t" r="r" b="b"/>
            <a:pathLst>
              <a:path w="2455264" h="2115991">
                <a:moveTo>
                  <a:pt x="0" y="0"/>
                </a:moveTo>
                <a:lnTo>
                  <a:pt x="2455264" y="0"/>
                </a:lnTo>
                <a:lnTo>
                  <a:pt x="2455264" y="2115991"/>
                </a:lnTo>
                <a:lnTo>
                  <a:pt x="0" y="21159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1064411" y="4056847"/>
            <a:ext cx="2016374" cy="2249505"/>
          </a:xfrm>
          <a:custGeom>
            <a:avLst/>
            <a:gdLst/>
            <a:ahLst/>
            <a:cxnLst/>
            <a:rect l="l" t="t" r="r" b="b"/>
            <a:pathLst>
              <a:path w="2016374" h="2249505">
                <a:moveTo>
                  <a:pt x="0" y="0"/>
                </a:moveTo>
                <a:lnTo>
                  <a:pt x="2016375" y="0"/>
                </a:lnTo>
                <a:lnTo>
                  <a:pt x="2016375" y="2249505"/>
                </a:lnTo>
                <a:lnTo>
                  <a:pt x="0" y="22495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399007" y="4752585"/>
            <a:ext cx="4333463" cy="1047750"/>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Poppins Bold"/>
                <a:ea typeface="Poppins Bold"/>
                <a:cs typeface="Poppins Bold"/>
                <a:sym typeface="Poppins Bold"/>
              </a:rPr>
              <a:t>PIR for motion detection</a:t>
            </a:r>
          </a:p>
        </p:txBody>
      </p:sp>
      <p:sp>
        <p:nvSpPr>
          <p:cNvPr id="14" name="TextBox 14"/>
          <p:cNvSpPr txBox="1"/>
          <p:nvPr/>
        </p:nvSpPr>
        <p:spPr>
          <a:xfrm>
            <a:off x="6977268" y="7653706"/>
            <a:ext cx="4333463" cy="1047750"/>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Poppins Bold"/>
                <a:ea typeface="Poppins Bold"/>
                <a:cs typeface="Poppins Bold"/>
                <a:sym typeface="Poppins Bold"/>
              </a:rPr>
              <a:t> Central processing unit</a:t>
            </a:r>
          </a:p>
        </p:txBody>
      </p:sp>
      <p:sp>
        <p:nvSpPr>
          <p:cNvPr id="15" name="TextBox 15"/>
          <p:cNvSpPr txBox="1"/>
          <p:nvPr/>
        </p:nvSpPr>
        <p:spPr>
          <a:xfrm>
            <a:off x="13007843" y="4867687"/>
            <a:ext cx="4428208" cy="2095500"/>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Poppins Bold"/>
                <a:ea typeface="Poppins Bold"/>
                <a:cs typeface="Poppins Bold"/>
                <a:sym typeface="Poppins Bold"/>
              </a:rPr>
              <a:t>Send notification to user and allowing the system to be controlled by phone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5224127" y="0"/>
            <a:ext cx="3063873" cy="1194910"/>
            <a:chOff x="0" y="0"/>
            <a:chExt cx="4085164" cy="1593213"/>
          </a:xfrm>
        </p:grpSpPr>
        <p:sp>
          <p:nvSpPr>
            <p:cNvPr id="3" name="Freeform 3"/>
            <p:cNvSpPr/>
            <p:nvPr/>
          </p:nvSpPr>
          <p:spPr>
            <a:xfrm>
              <a:off x="0" y="0"/>
              <a:ext cx="4085209" cy="1593215"/>
            </a:xfrm>
            <a:custGeom>
              <a:avLst/>
              <a:gdLst/>
              <a:ahLst/>
              <a:cxnLst/>
              <a:rect l="l" t="t" r="r" b="b"/>
              <a:pathLst>
                <a:path w="4085209" h="1593215">
                  <a:moveTo>
                    <a:pt x="0" y="0"/>
                  </a:moveTo>
                  <a:lnTo>
                    <a:pt x="4085209" y="0"/>
                  </a:lnTo>
                  <a:lnTo>
                    <a:pt x="4085209" y="1593215"/>
                  </a:lnTo>
                  <a:lnTo>
                    <a:pt x="0" y="1593215"/>
                  </a:lnTo>
                  <a:lnTo>
                    <a:pt x="0" y="0"/>
                  </a:lnTo>
                  <a:close/>
                </a:path>
              </a:pathLst>
            </a:custGeom>
            <a:blipFill>
              <a:blip r:embed="rId2"/>
              <a:stretch>
                <a:fillRect t="-213" r="1" b="-213"/>
              </a:stretch>
            </a:blipFill>
            <a:ln cap="sq">
              <a:noFill/>
              <a:prstDash val="solid"/>
              <a:miter/>
            </a:ln>
          </p:spPr>
        </p:sp>
      </p:grpSp>
      <p:sp>
        <p:nvSpPr>
          <p:cNvPr id="4" name="Freeform 4"/>
          <p:cNvSpPr/>
          <p:nvPr/>
        </p:nvSpPr>
        <p:spPr>
          <a:xfrm>
            <a:off x="2312087" y="1975257"/>
            <a:ext cx="12912040" cy="5093661"/>
          </a:xfrm>
          <a:custGeom>
            <a:avLst/>
            <a:gdLst/>
            <a:ahLst/>
            <a:cxnLst/>
            <a:rect l="l" t="t" r="r" b="b"/>
            <a:pathLst>
              <a:path w="12912040" h="5093661">
                <a:moveTo>
                  <a:pt x="0" y="0"/>
                </a:moveTo>
                <a:lnTo>
                  <a:pt x="12912040" y="0"/>
                </a:lnTo>
                <a:lnTo>
                  <a:pt x="12912040" y="5093661"/>
                </a:lnTo>
                <a:lnTo>
                  <a:pt x="0" y="5093661"/>
                </a:lnTo>
                <a:lnTo>
                  <a:pt x="0" y="0"/>
                </a:lnTo>
                <a:close/>
              </a:path>
            </a:pathLst>
          </a:custGeom>
          <a:blipFill>
            <a:blip r:embed="rId3"/>
            <a:stretch>
              <a:fillRect/>
            </a:stretch>
          </a:blipFill>
        </p:spPr>
      </p:sp>
      <p:sp>
        <p:nvSpPr>
          <p:cNvPr id="5" name="TextBox 5"/>
          <p:cNvSpPr txBox="1"/>
          <p:nvPr/>
        </p:nvSpPr>
        <p:spPr>
          <a:xfrm>
            <a:off x="3256116" y="336947"/>
            <a:ext cx="10480367" cy="1285850"/>
          </a:xfrm>
          <a:prstGeom prst="rect">
            <a:avLst/>
          </a:prstGeom>
        </p:spPr>
        <p:txBody>
          <a:bodyPr lIns="0" tIns="0" rIns="0" bIns="0" rtlCol="0" anchor="t">
            <a:spAutoFit/>
          </a:bodyPr>
          <a:lstStyle/>
          <a:p>
            <a:pPr algn="ctr">
              <a:lnSpc>
                <a:spcPts val="9599"/>
              </a:lnSpc>
            </a:pPr>
            <a:r>
              <a:rPr lang="en-US" sz="7998">
                <a:solidFill>
                  <a:srgbClr val="FFFFFF"/>
                </a:solidFill>
                <a:latin typeface="Poppins Bold"/>
                <a:ea typeface="Poppins Bold"/>
                <a:cs typeface="Poppins Bold"/>
                <a:sym typeface="Poppins Bold"/>
              </a:rPr>
              <a:t>BlockDiagram</a:t>
            </a:r>
          </a:p>
        </p:txBody>
      </p:sp>
      <p:sp>
        <p:nvSpPr>
          <p:cNvPr id="6" name="TextBox 6"/>
          <p:cNvSpPr txBox="1"/>
          <p:nvPr/>
        </p:nvSpPr>
        <p:spPr>
          <a:xfrm>
            <a:off x="0" y="7354668"/>
            <a:ext cx="18288000" cy="178054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This block diagram represents a system that includes sensors, an Arduino microcontroller, a NodeMCU Wi-Fi module, and a Blynk server for remote monitoring and control. </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563207" y="-85725"/>
            <a:ext cx="11287407" cy="1388269"/>
          </a:xfrm>
          <a:prstGeom prst="rect">
            <a:avLst/>
          </a:prstGeom>
        </p:spPr>
        <p:txBody>
          <a:bodyPr lIns="0" tIns="0" rIns="0" bIns="0" rtlCol="0" anchor="t">
            <a:spAutoFit/>
          </a:bodyPr>
          <a:lstStyle/>
          <a:p>
            <a:pPr algn="l">
              <a:lnSpc>
                <a:spcPts val="10200"/>
              </a:lnSpc>
            </a:pPr>
            <a:r>
              <a:rPr lang="en-US" sz="8500">
                <a:solidFill>
                  <a:srgbClr val="FFFFFF"/>
                </a:solidFill>
                <a:latin typeface="Poppins Bold"/>
                <a:ea typeface="Poppins Bold"/>
                <a:cs typeface="Poppins Bold"/>
                <a:sym typeface="Poppins Bold"/>
              </a:rPr>
              <a:t>Function of parts</a:t>
            </a:r>
          </a:p>
        </p:txBody>
      </p:sp>
      <p:grpSp>
        <p:nvGrpSpPr>
          <p:cNvPr id="3" name="Group 3"/>
          <p:cNvGrpSpPr/>
          <p:nvPr/>
        </p:nvGrpSpPr>
        <p:grpSpPr>
          <a:xfrm>
            <a:off x="629418" y="1506750"/>
            <a:ext cx="3504063" cy="2480148"/>
            <a:chOff x="0" y="0"/>
            <a:chExt cx="4672084" cy="3306864"/>
          </a:xfrm>
        </p:grpSpPr>
        <p:sp>
          <p:nvSpPr>
            <p:cNvPr id="4" name="Freeform 4"/>
            <p:cNvSpPr/>
            <p:nvPr/>
          </p:nvSpPr>
          <p:spPr>
            <a:xfrm>
              <a:off x="0" y="0"/>
              <a:ext cx="4672076" cy="3306826"/>
            </a:xfrm>
            <a:custGeom>
              <a:avLst/>
              <a:gdLst/>
              <a:ahLst/>
              <a:cxnLst/>
              <a:rect l="l" t="t" r="r" b="b"/>
              <a:pathLst>
                <a:path w="4672076" h="3306826">
                  <a:moveTo>
                    <a:pt x="0" y="0"/>
                  </a:moveTo>
                  <a:lnTo>
                    <a:pt x="4672076" y="0"/>
                  </a:lnTo>
                  <a:lnTo>
                    <a:pt x="4672076" y="3306826"/>
                  </a:lnTo>
                  <a:lnTo>
                    <a:pt x="0" y="3306826"/>
                  </a:lnTo>
                  <a:lnTo>
                    <a:pt x="0" y="0"/>
                  </a:lnTo>
                  <a:close/>
                </a:path>
              </a:pathLst>
            </a:custGeom>
            <a:blipFill>
              <a:blip r:embed="rId2"/>
              <a:stretch>
                <a:fillRect b="-1"/>
              </a:stretch>
            </a:blipFill>
          </p:spPr>
        </p:sp>
      </p:grpSp>
      <p:grpSp>
        <p:nvGrpSpPr>
          <p:cNvPr id="5" name="Group 5"/>
          <p:cNvGrpSpPr/>
          <p:nvPr/>
        </p:nvGrpSpPr>
        <p:grpSpPr>
          <a:xfrm>
            <a:off x="-970687" y="3351968"/>
            <a:ext cx="6194197" cy="4645647"/>
            <a:chOff x="0" y="0"/>
            <a:chExt cx="8258929" cy="6194196"/>
          </a:xfrm>
        </p:grpSpPr>
        <p:sp>
          <p:nvSpPr>
            <p:cNvPr id="6" name="Freeform 6"/>
            <p:cNvSpPr/>
            <p:nvPr/>
          </p:nvSpPr>
          <p:spPr>
            <a:xfrm>
              <a:off x="0" y="0"/>
              <a:ext cx="8258937" cy="6194171"/>
            </a:xfrm>
            <a:custGeom>
              <a:avLst/>
              <a:gdLst/>
              <a:ahLst/>
              <a:cxnLst/>
              <a:rect l="l" t="t" r="r" b="b"/>
              <a:pathLst>
                <a:path w="8258937" h="6194171">
                  <a:moveTo>
                    <a:pt x="0" y="0"/>
                  </a:moveTo>
                  <a:lnTo>
                    <a:pt x="8258937" y="0"/>
                  </a:lnTo>
                  <a:lnTo>
                    <a:pt x="8258937" y="6194171"/>
                  </a:lnTo>
                  <a:lnTo>
                    <a:pt x="0" y="6194171"/>
                  </a:lnTo>
                  <a:lnTo>
                    <a:pt x="0" y="0"/>
                  </a:lnTo>
                  <a:close/>
                </a:path>
              </a:pathLst>
            </a:custGeom>
            <a:blipFill>
              <a:blip r:embed="rId3"/>
              <a:stretch>
                <a:fillRect/>
              </a:stretch>
            </a:blipFill>
          </p:spPr>
        </p:sp>
      </p:grpSp>
      <p:sp>
        <p:nvSpPr>
          <p:cNvPr id="7" name="Freeform 7"/>
          <p:cNvSpPr/>
          <p:nvPr/>
        </p:nvSpPr>
        <p:spPr>
          <a:xfrm>
            <a:off x="5113020" y="8861701"/>
            <a:ext cx="110490" cy="115253"/>
          </a:xfrm>
          <a:custGeom>
            <a:avLst/>
            <a:gdLst/>
            <a:ahLst/>
            <a:cxnLst/>
            <a:rect l="l" t="t" r="r" b="b"/>
            <a:pathLst>
              <a:path w="110490" h="115253">
                <a:moveTo>
                  <a:pt x="0" y="0"/>
                </a:moveTo>
                <a:lnTo>
                  <a:pt x="110490" y="0"/>
                </a:lnTo>
                <a:lnTo>
                  <a:pt x="110490" y="115252"/>
                </a:lnTo>
                <a:lnTo>
                  <a:pt x="0" y="1152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113020" y="1339475"/>
            <a:ext cx="13119735" cy="1787084"/>
          </a:xfrm>
          <a:prstGeom prst="rect">
            <a:avLst/>
          </a:prstGeom>
        </p:spPr>
        <p:txBody>
          <a:bodyPr lIns="0" tIns="0" rIns="0" bIns="0" rtlCol="0" anchor="t">
            <a:spAutoFit/>
          </a:bodyPr>
          <a:lstStyle/>
          <a:p>
            <a:pPr algn="l">
              <a:lnSpc>
                <a:spcPts val="7348"/>
              </a:lnSpc>
            </a:pPr>
            <a:r>
              <a:rPr lang="en-US" sz="3599">
                <a:solidFill>
                  <a:srgbClr val="FFFFFF"/>
                </a:solidFill>
                <a:latin typeface="Poppins Bold"/>
                <a:ea typeface="Poppins Bold"/>
                <a:cs typeface="Poppins Bold"/>
                <a:sym typeface="Poppins Bold"/>
              </a:rPr>
              <a:t> Central processing unit  used to interface with the sensors and to process the data received from them</a:t>
            </a:r>
          </a:p>
        </p:txBody>
      </p:sp>
      <p:sp>
        <p:nvSpPr>
          <p:cNvPr id="9" name="TextBox 9"/>
          <p:cNvSpPr txBox="1"/>
          <p:nvPr/>
        </p:nvSpPr>
        <p:spPr>
          <a:xfrm>
            <a:off x="5067537" y="3764010"/>
            <a:ext cx="12752299" cy="2711063"/>
          </a:xfrm>
          <a:prstGeom prst="rect">
            <a:avLst/>
          </a:prstGeom>
        </p:spPr>
        <p:txBody>
          <a:bodyPr lIns="0" tIns="0" rIns="0" bIns="0" rtlCol="0" anchor="t">
            <a:spAutoFit/>
          </a:bodyPr>
          <a:lstStyle/>
          <a:p>
            <a:pPr algn="l">
              <a:lnSpc>
                <a:spcPts val="7347"/>
              </a:lnSpc>
            </a:pPr>
            <a:r>
              <a:rPr lang="en-US" sz="3600">
                <a:solidFill>
                  <a:srgbClr val="FFFFFF"/>
                </a:solidFill>
                <a:latin typeface="Poppins Bold"/>
                <a:ea typeface="Poppins Bold"/>
                <a:cs typeface="Poppins Bold"/>
                <a:sym typeface="Poppins Bold"/>
              </a:rPr>
              <a:t>The NodeMCU connects to the internet via Wi-Fi.</a:t>
            </a:r>
          </a:p>
          <a:p>
            <a:pPr algn="l">
              <a:lnSpc>
                <a:spcPts val="7348"/>
              </a:lnSpc>
            </a:pPr>
            <a:r>
              <a:rPr lang="en-US" sz="3600">
                <a:solidFill>
                  <a:srgbClr val="FFFFFF"/>
                </a:solidFill>
                <a:latin typeface="Poppins Bold"/>
                <a:ea typeface="Poppins Bold"/>
                <a:cs typeface="Poppins Bold"/>
                <a:sym typeface="Poppins Bold"/>
              </a:rPr>
              <a:t>This allows data from the Arduino to be sent to the Blynk server.</a:t>
            </a:r>
          </a:p>
        </p:txBody>
      </p:sp>
      <p:sp>
        <p:nvSpPr>
          <p:cNvPr id="10" name="TextBox 10"/>
          <p:cNvSpPr txBox="1"/>
          <p:nvPr/>
        </p:nvSpPr>
        <p:spPr>
          <a:xfrm>
            <a:off x="5067537" y="7112524"/>
            <a:ext cx="12797782" cy="2711009"/>
          </a:xfrm>
          <a:prstGeom prst="rect">
            <a:avLst/>
          </a:prstGeom>
        </p:spPr>
        <p:txBody>
          <a:bodyPr lIns="0" tIns="0" rIns="0" bIns="0" rtlCol="0" anchor="t">
            <a:spAutoFit/>
          </a:bodyPr>
          <a:lstStyle/>
          <a:p>
            <a:pPr algn="l">
              <a:lnSpc>
                <a:spcPts val="7348"/>
              </a:lnSpc>
            </a:pPr>
            <a:r>
              <a:rPr lang="en-US" sz="3599">
                <a:solidFill>
                  <a:srgbClr val="FFFFFF"/>
                </a:solidFill>
                <a:latin typeface="Poppins Bold"/>
                <a:ea typeface="Poppins Bold"/>
                <a:cs typeface="Poppins Bold"/>
                <a:sym typeface="Poppins Bold"/>
              </a:rPr>
              <a:t>A Passive Infrared sensor used for detecting motion. It measures infrared light radiating from objects in its field of view</a:t>
            </a:r>
          </a:p>
        </p:txBody>
      </p:sp>
      <p:grpSp>
        <p:nvGrpSpPr>
          <p:cNvPr id="11" name="Group 11"/>
          <p:cNvGrpSpPr/>
          <p:nvPr/>
        </p:nvGrpSpPr>
        <p:grpSpPr>
          <a:xfrm>
            <a:off x="729068" y="6982237"/>
            <a:ext cx="3304763" cy="3304763"/>
            <a:chOff x="0" y="0"/>
            <a:chExt cx="4406351" cy="4406351"/>
          </a:xfrm>
        </p:grpSpPr>
        <p:sp>
          <p:nvSpPr>
            <p:cNvPr id="12" name="Freeform 12"/>
            <p:cNvSpPr/>
            <p:nvPr/>
          </p:nvSpPr>
          <p:spPr>
            <a:xfrm>
              <a:off x="0" y="0"/>
              <a:ext cx="4406392" cy="4406392"/>
            </a:xfrm>
            <a:custGeom>
              <a:avLst/>
              <a:gdLst/>
              <a:ahLst/>
              <a:cxnLst/>
              <a:rect l="l" t="t" r="r" b="b"/>
              <a:pathLst>
                <a:path w="4406392" h="4406392">
                  <a:moveTo>
                    <a:pt x="0" y="0"/>
                  </a:moveTo>
                  <a:lnTo>
                    <a:pt x="4406392" y="0"/>
                  </a:lnTo>
                  <a:lnTo>
                    <a:pt x="4406392" y="4406392"/>
                  </a:lnTo>
                  <a:lnTo>
                    <a:pt x="0" y="4406392"/>
                  </a:lnTo>
                  <a:lnTo>
                    <a:pt x="0" y="0"/>
                  </a:lnTo>
                  <a:close/>
                </a:path>
              </a:pathLst>
            </a:custGeom>
            <a:blipFill>
              <a:blip r:embed="rId6"/>
              <a:stretch>
                <a:fillRect/>
              </a:stretch>
            </a:blipFill>
          </p:spPr>
        </p:sp>
      </p:grpSp>
      <p:grpSp>
        <p:nvGrpSpPr>
          <p:cNvPr id="13" name="Group 13"/>
          <p:cNvGrpSpPr/>
          <p:nvPr/>
        </p:nvGrpSpPr>
        <p:grpSpPr>
          <a:xfrm>
            <a:off x="15224127" y="189188"/>
            <a:ext cx="3063873" cy="1194910"/>
            <a:chOff x="0" y="0"/>
            <a:chExt cx="4085164" cy="1593213"/>
          </a:xfrm>
        </p:grpSpPr>
        <p:sp>
          <p:nvSpPr>
            <p:cNvPr id="14" name="Freeform 14"/>
            <p:cNvSpPr/>
            <p:nvPr/>
          </p:nvSpPr>
          <p:spPr>
            <a:xfrm>
              <a:off x="0" y="0"/>
              <a:ext cx="4085209" cy="1593215"/>
            </a:xfrm>
            <a:custGeom>
              <a:avLst/>
              <a:gdLst/>
              <a:ahLst/>
              <a:cxnLst/>
              <a:rect l="l" t="t" r="r" b="b"/>
              <a:pathLst>
                <a:path w="4085209" h="1593215">
                  <a:moveTo>
                    <a:pt x="0" y="0"/>
                  </a:moveTo>
                  <a:lnTo>
                    <a:pt x="4085209" y="0"/>
                  </a:lnTo>
                  <a:lnTo>
                    <a:pt x="4085209" y="1593215"/>
                  </a:lnTo>
                  <a:lnTo>
                    <a:pt x="0" y="1593215"/>
                  </a:lnTo>
                  <a:lnTo>
                    <a:pt x="0" y="0"/>
                  </a:lnTo>
                  <a:close/>
                </a:path>
              </a:pathLst>
            </a:custGeom>
            <a:blipFill>
              <a:blip r:embed="rId7"/>
              <a:stretch>
                <a:fillRect t="-213" r="1" b="-213"/>
              </a:stretch>
            </a:blipFill>
            <a:ln cap="sq">
              <a:noFill/>
              <a:prstDash val="solid"/>
              <a:miter/>
            </a:ln>
          </p:spPr>
        </p:sp>
      </p:gr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4507809" y="17756"/>
            <a:ext cx="9676103" cy="1177154"/>
          </a:xfrm>
          <a:prstGeom prst="rect">
            <a:avLst/>
          </a:prstGeom>
        </p:spPr>
        <p:txBody>
          <a:bodyPr lIns="0" tIns="0" rIns="0" bIns="0" rtlCol="0" anchor="t">
            <a:spAutoFit/>
          </a:bodyPr>
          <a:lstStyle/>
          <a:p>
            <a:pPr algn="l">
              <a:lnSpc>
                <a:spcPts val="8743"/>
              </a:lnSpc>
            </a:pPr>
            <a:r>
              <a:rPr lang="en-US" sz="7286">
                <a:solidFill>
                  <a:srgbClr val="FFFFFF"/>
                </a:solidFill>
                <a:latin typeface="Poppins Bold"/>
                <a:ea typeface="Poppins Bold"/>
                <a:cs typeface="Poppins Bold"/>
                <a:sym typeface="Poppins Bold"/>
              </a:rPr>
              <a:t>Function of parts</a:t>
            </a:r>
          </a:p>
        </p:txBody>
      </p:sp>
      <p:sp>
        <p:nvSpPr>
          <p:cNvPr id="3" name="Freeform 3"/>
          <p:cNvSpPr/>
          <p:nvPr/>
        </p:nvSpPr>
        <p:spPr>
          <a:xfrm>
            <a:off x="4677972" y="8672512"/>
            <a:ext cx="110490" cy="115253"/>
          </a:xfrm>
          <a:custGeom>
            <a:avLst/>
            <a:gdLst/>
            <a:ahLst/>
            <a:cxnLst/>
            <a:rect l="l" t="t" r="r" b="b"/>
            <a:pathLst>
              <a:path w="110490" h="115253">
                <a:moveTo>
                  <a:pt x="0" y="0"/>
                </a:moveTo>
                <a:lnTo>
                  <a:pt x="110490" y="0"/>
                </a:lnTo>
                <a:lnTo>
                  <a:pt x="110490" y="115253"/>
                </a:lnTo>
                <a:lnTo>
                  <a:pt x="0" y="11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039912" y="1932911"/>
            <a:ext cx="7458189" cy="863159"/>
          </a:xfrm>
          <a:prstGeom prst="rect">
            <a:avLst/>
          </a:prstGeom>
        </p:spPr>
        <p:txBody>
          <a:bodyPr lIns="0" tIns="0" rIns="0" bIns="0" rtlCol="0" anchor="t">
            <a:spAutoFit/>
          </a:bodyPr>
          <a:lstStyle/>
          <a:p>
            <a:pPr algn="l">
              <a:lnSpc>
                <a:spcPts val="7348"/>
              </a:lnSpc>
            </a:pPr>
            <a:r>
              <a:rPr lang="en-US" sz="3599">
                <a:solidFill>
                  <a:srgbClr val="FFFFFF"/>
                </a:solidFill>
                <a:latin typeface="Poppins Bold"/>
                <a:ea typeface="Poppins Bold"/>
                <a:cs typeface="Poppins Bold"/>
                <a:sym typeface="Poppins Bold"/>
              </a:rPr>
              <a:t>Infrared receiver for remote</a:t>
            </a:r>
          </a:p>
        </p:txBody>
      </p:sp>
      <p:sp>
        <p:nvSpPr>
          <p:cNvPr id="5" name="TextBox 5"/>
          <p:cNvSpPr txBox="1"/>
          <p:nvPr/>
        </p:nvSpPr>
        <p:spPr>
          <a:xfrm>
            <a:off x="5039912" y="8091488"/>
            <a:ext cx="12813040" cy="1123950"/>
          </a:xfrm>
          <a:prstGeom prst="rect">
            <a:avLst/>
          </a:prstGeom>
        </p:spPr>
        <p:txBody>
          <a:bodyPr lIns="0" tIns="0" rIns="0" bIns="0" rtlCol="0" anchor="t">
            <a:spAutoFit/>
          </a:bodyPr>
          <a:lstStyle/>
          <a:p>
            <a:pPr algn="l">
              <a:lnSpc>
                <a:spcPts val="4320"/>
              </a:lnSpc>
            </a:pPr>
            <a:r>
              <a:rPr lang="en-US" sz="3600">
                <a:solidFill>
                  <a:srgbClr val="FFFFFF"/>
                </a:solidFill>
                <a:latin typeface="Poppins Bold"/>
                <a:ea typeface="Poppins Bold"/>
                <a:cs typeface="Poppins Bold"/>
                <a:sym typeface="Poppins Bold"/>
              </a:rPr>
              <a:t>An audio signaling device used to produce sound to alert. </a:t>
            </a:r>
          </a:p>
        </p:txBody>
      </p:sp>
      <p:grpSp>
        <p:nvGrpSpPr>
          <p:cNvPr id="6" name="Group 6"/>
          <p:cNvGrpSpPr/>
          <p:nvPr/>
        </p:nvGrpSpPr>
        <p:grpSpPr>
          <a:xfrm>
            <a:off x="593652" y="1028700"/>
            <a:ext cx="3914157" cy="2995430"/>
            <a:chOff x="0" y="0"/>
            <a:chExt cx="5218876" cy="3993907"/>
          </a:xfrm>
        </p:grpSpPr>
        <p:sp>
          <p:nvSpPr>
            <p:cNvPr id="7" name="Freeform 7"/>
            <p:cNvSpPr/>
            <p:nvPr/>
          </p:nvSpPr>
          <p:spPr>
            <a:xfrm>
              <a:off x="0" y="0"/>
              <a:ext cx="5218843" cy="3993896"/>
            </a:xfrm>
            <a:custGeom>
              <a:avLst/>
              <a:gdLst/>
              <a:ahLst/>
              <a:cxnLst/>
              <a:rect l="l" t="t" r="r" b="b"/>
              <a:pathLst>
                <a:path w="5218843" h="3993896">
                  <a:moveTo>
                    <a:pt x="0" y="0"/>
                  </a:moveTo>
                  <a:lnTo>
                    <a:pt x="5218843" y="0"/>
                  </a:lnTo>
                  <a:lnTo>
                    <a:pt x="5218843" y="3993896"/>
                  </a:lnTo>
                  <a:lnTo>
                    <a:pt x="0" y="3993896"/>
                  </a:lnTo>
                  <a:lnTo>
                    <a:pt x="0" y="0"/>
                  </a:lnTo>
                  <a:close/>
                </a:path>
              </a:pathLst>
            </a:custGeom>
            <a:blipFill>
              <a:blip r:embed="rId4"/>
              <a:stretch>
                <a:fillRect l="-347" r="-347"/>
              </a:stretch>
            </a:blipFill>
          </p:spPr>
        </p:sp>
      </p:grpSp>
      <p:sp>
        <p:nvSpPr>
          <p:cNvPr id="8" name="Freeform 8" descr="A black round object with a hole  Description automatically generated"/>
          <p:cNvSpPr/>
          <p:nvPr/>
        </p:nvSpPr>
        <p:spPr>
          <a:xfrm>
            <a:off x="727060" y="6896100"/>
            <a:ext cx="3006237" cy="3552825"/>
          </a:xfrm>
          <a:custGeom>
            <a:avLst/>
            <a:gdLst/>
            <a:ahLst/>
            <a:cxnLst/>
            <a:rect l="l" t="t" r="r" b="b"/>
            <a:pathLst>
              <a:path w="3006237" h="3552825">
                <a:moveTo>
                  <a:pt x="0" y="0"/>
                </a:moveTo>
                <a:lnTo>
                  <a:pt x="3006237" y="0"/>
                </a:lnTo>
                <a:lnTo>
                  <a:pt x="3006237" y="3552825"/>
                </a:lnTo>
                <a:lnTo>
                  <a:pt x="0" y="3552825"/>
                </a:lnTo>
                <a:lnTo>
                  <a:pt x="0" y="0"/>
                </a:lnTo>
                <a:close/>
              </a:path>
            </a:pathLst>
          </a:custGeom>
          <a:blipFill>
            <a:blip r:embed="rId5"/>
            <a:stretch>
              <a:fillRect/>
            </a:stretch>
          </a:blipFill>
        </p:spPr>
      </p:sp>
      <p:grpSp>
        <p:nvGrpSpPr>
          <p:cNvPr id="9" name="Group 9"/>
          <p:cNvGrpSpPr/>
          <p:nvPr/>
        </p:nvGrpSpPr>
        <p:grpSpPr>
          <a:xfrm>
            <a:off x="889008" y="4235850"/>
            <a:ext cx="2682341" cy="2768441"/>
            <a:chOff x="0" y="0"/>
            <a:chExt cx="3576455" cy="3691255"/>
          </a:xfrm>
        </p:grpSpPr>
        <p:sp>
          <p:nvSpPr>
            <p:cNvPr id="10" name="Freeform 10"/>
            <p:cNvSpPr/>
            <p:nvPr/>
          </p:nvSpPr>
          <p:spPr>
            <a:xfrm>
              <a:off x="0" y="0"/>
              <a:ext cx="3576447" cy="3691255"/>
            </a:xfrm>
            <a:custGeom>
              <a:avLst/>
              <a:gdLst/>
              <a:ahLst/>
              <a:cxnLst/>
              <a:rect l="l" t="t" r="r" b="b"/>
              <a:pathLst>
                <a:path w="3576447" h="3691255">
                  <a:moveTo>
                    <a:pt x="0" y="0"/>
                  </a:moveTo>
                  <a:lnTo>
                    <a:pt x="3576447" y="0"/>
                  </a:lnTo>
                  <a:lnTo>
                    <a:pt x="3576447" y="3691255"/>
                  </a:lnTo>
                  <a:lnTo>
                    <a:pt x="0" y="3691255"/>
                  </a:lnTo>
                  <a:lnTo>
                    <a:pt x="0" y="0"/>
                  </a:lnTo>
                  <a:close/>
                </a:path>
              </a:pathLst>
            </a:custGeom>
            <a:blipFill>
              <a:blip r:embed="rId6"/>
              <a:stretch>
                <a:fillRect t="-89" b="-89"/>
              </a:stretch>
            </a:blipFill>
          </p:spPr>
        </p:sp>
      </p:grpSp>
      <p:grpSp>
        <p:nvGrpSpPr>
          <p:cNvPr id="11" name="Group 11"/>
          <p:cNvGrpSpPr/>
          <p:nvPr/>
        </p:nvGrpSpPr>
        <p:grpSpPr>
          <a:xfrm>
            <a:off x="14789079" y="0"/>
            <a:ext cx="3063873" cy="1194910"/>
            <a:chOff x="0" y="0"/>
            <a:chExt cx="4085164" cy="1593213"/>
          </a:xfrm>
        </p:grpSpPr>
        <p:sp>
          <p:nvSpPr>
            <p:cNvPr id="12" name="Freeform 12"/>
            <p:cNvSpPr/>
            <p:nvPr/>
          </p:nvSpPr>
          <p:spPr>
            <a:xfrm>
              <a:off x="0" y="0"/>
              <a:ext cx="4085209" cy="1593215"/>
            </a:xfrm>
            <a:custGeom>
              <a:avLst/>
              <a:gdLst/>
              <a:ahLst/>
              <a:cxnLst/>
              <a:rect l="l" t="t" r="r" b="b"/>
              <a:pathLst>
                <a:path w="4085209" h="1593215">
                  <a:moveTo>
                    <a:pt x="0" y="0"/>
                  </a:moveTo>
                  <a:lnTo>
                    <a:pt x="4085209" y="0"/>
                  </a:lnTo>
                  <a:lnTo>
                    <a:pt x="4085209" y="1593215"/>
                  </a:lnTo>
                  <a:lnTo>
                    <a:pt x="0" y="1593215"/>
                  </a:lnTo>
                  <a:lnTo>
                    <a:pt x="0" y="0"/>
                  </a:lnTo>
                  <a:close/>
                </a:path>
              </a:pathLst>
            </a:custGeom>
            <a:blipFill>
              <a:blip r:embed="rId7"/>
              <a:stretch>
                <a:fillRect t="-213" r="1" b="-213"/>
              </a:stretch>
            </a:blipFill>
            <a:ln cap="sq">
              <a:noFill/>
              <a:prstDash val="solid"/>
              <a:miter/>
            </a:ln>
          </p:spPr>
        </p:sp>
      </p:grpSp>
      <p:sp>
        <p:nvSpPr>
          <p:cNvPr id="13" name="TextBox 13"/>
          <p:cNvSpPr txBox="1"/>
          <p:nvPr/>
        </p:nvSpPr>
        <p:spPr>
          <a:xfrm>
            <a:off x="5068487" y="5039052"/>
            <a:ext cx="11750356" cy="1123936"/>
          </a:xfrm>
          <a:prstGeom prst="rect">
            <a:avLst/>
          </a:prstGeom>
        </p:spPr>
        <p:txBody>
          <a:bodyPr lIns="0" tIns="0" rIns="0" bIns="0" rtlCol="0" anchor="t">
            <a:spAutoFit/>
          </a:bodyPr>
          <a:lstStyle/>
          <a:p>
            <a:pPr algn="l">
              <a:lnSpc>
                <a:spcPts val="4320"/>
              </a:lnSpc>
              <a:spcBef>
                <a:spcPct val="0"/>
              </a:spcBef>
            </a:pPr>
            <a:r>
              <a:rPr lang="en-US" sz="3600">
                <a:solidFill>
                  <a:srgbClr val="FFFFFF"/>
                </a:solidFill>
                <a:latin typeface="Poppins Bold"/>
                <a:ea typeface="Poppins Bold"/>
                <a:cs typeface="Poppins Bold"/>
                <a:sym typeface="Poppins Bold"/>
              </a:rPr>
              <a:t>A real-time clock module used for keeping track of time. It helps in time-stamping the events</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3218016" y="336947"/>
            <a:ext cx="10480367" cy="1307306"/>
          </a:xfrm>
          <a:prstGeom prst="rect">
            <a:avLst/>
          </a:prstGeom>
        </p:spPr>
        <p:txBody>
          <a:bodyPr lIns="0" tIns="0" rIns="0" bIns="0" rtlCol="0" anchor="t">
            <a:spAutoFit/>
          </a:bodyPr>
          <a:lstStyle/>
          <a:p>
            <a:pPr algn="ctr">
              <a:lnSpc>
                <a:spcPts val="9599"/>
              </a:lnSpc>
            </a:pPr>
            <a:r>
              <a:rPr lang="en-US" sz="7998">
                <a:solidFill>
                  <a:srgbClr val="FFFFFF"/>
                </a:solidFill>
                <a:latin typeface="Poppins Bold"/>
                <a:ea typeface="Poppins Bold"/>
                <a:cs typeface="Poppins Bold"/>
                <a:sym typeface="Poppins Bold"/>
              </a:rPr>
              <a:t>Circuit Map</a:t>
            </a:r>
          </a:p>
        </p:txBody>
      </p:sp>
      <p:sp>
        <p:nvSpPr>
          <p:cNvPr id="3" name="Freeform 3"/>
          <p:cNvSpPr/>
          <p:nvPr/>
        </p:nvSpPr>
        <p:spPr>
          <a:xfrm>
            <a:off x="2514600" y="1787868"/>
            <a:ext cx="11963400" cy="7759425"/>
          </a:xfrm>
          <a:custGeom>
            <a:avLst/>
            <a:gdLst/>
            <a:ahLst/>
            <a:cxnLst/>
            <a:rect l="l" t="t" r="r" b="b"/>
            <a:pathLst>
              <a:path w="11963400" h="7759425">
                <a:moveTo>
                  <a:pt x="0" y="0"/>
                </a:moveTo>
                <a:lnTo>
                  <a:pt x="11963400" y="0"/>
                </a:lnTo>
                <a:lnTo>
                  <a:pt x="11963400" y="7759425"/>
                </a:lnTo>
                <a:lnTo>
                  <a:pt x="0" y="7759425"/>
                </a:lnTo>
                <a:lnTo>
                  <a:pt x="0" y="0"/>
                </a:lnTo>
                <a:close/>
              </a:path>
            </a:pathLst>
          </a:custGeom>
          <a:blipFill>
            <a:blip r:embed="rId2"/>
            <a:stretch>
              <a:fillRect/>
            </a:stretch>
          </a:blipFill>
        </p:spPr>
      </p:sp>
      <p:grpSp>
        <p:nvGrpSpPr>
          <p:cNvPr id="4" name="Group 4"/>
          <p:cNvGrpSpPr/>
          <p:nvPr/>
        </p:nvGrpSpPr>
        <p:grpSpPr>
          <a:xfrm>
            <a:off x="15224127" y="0"/>
            <a:ext cx="3063873" cy="1194910"/>
            <a:chOff x="0" y="0"/>
            <a:chExt cx="4085164" cy="1593213"/>
          </a:xfrm>
        </p:grpSpPr>
        <p:sp>
          <p:nvSpPr>
            <p:cNvPr id="5" name="Freeform 5"/>
            <p:cNvSpPr/>
            <p:nvPr/>
          </p:nvSpPr>
          <p:spPr>
            <a:xfrm>
              <a:off x="0" y="0"/>
              <a:ext cx="4085209" cy="1593215"/>
            </a:xfrm>
            <a:custGeom>
              <a:avLst/>
              <a:gdLst/>
              <a:ahLst/>
              <a:cxnLst/>
              <a:rect l="l" t="t" r="r" b="b"/>
              <a:pathLst>
                <a:path w="4085209" h="1593215">
                  <a:moveTo>
                    <a:pt x="0" y="0"/>
                  </a:moveTo>
                  <a:lnTo>
                    <a:pt x="4085209" y="0"/>
                  </a:lnTo>
                  <a:lnTo>
                    <a:pt x="4085209" y="1593215"/>
                  </a:lnTo>
                  <a:lnTo>
                    <a:pt x="0" y="1593215"/>
                  </a:lnTo>
                  <a:lnTo>
                    <a:pt x="0" y="0"/>
                  </a:lnTo>
                  <a:close/>
                </a:path>
              </a:pathLst>
            </a:custGeom>
            <a:blipFill>
              <a:blip r:embed="rId3"/>
              <a:stretch>
                <a:fillRect t="-213" r="1" b="-213"/>
              </a:stretch>
            </a:blipFill>
            <a:ln cap="sq">
              <a:noFill/>
              <a:prstDash val="solid"/>
              <a:miter/>
            </a:ln>
          </p:spPr>
        </p:sp>
      </p:gr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417</Words>
  <Application>Microsoft Office PowerPoint</Application>
  <PresentationFormat>Custom</PresentationFormat>
  <Paragraphs>78</Paragraphs>
  <Slides>15</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Poppins Light</vt:lpstr>
      <vt:lpstr>Poppins Bold</vt:lpstr>
      <vt:lpstr>Noto Sans</vt:lpstr>
      <vt:lpstr>Poppins Medium</vt:lpstr>
      <vt:lpstr>Arial Bold</vt:lpstr>
      <vt:lpstr>Poppins</vt:lpstr>
      <vt:lpstr>Arial</vt:lpstr>
      <vt:lpstr>Calibri</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ProjectIOT102T_Group4.pptx</dc:title>
  <cp:lastModifiedBy>PC</cp:lastModifiedBy>
  <cp:revision>2</cp:revision>
  <dcterms:created xsi:type="dcterms:W3CDTF">2006-08-16T00:00:00Z</dcterms:created>
  <dcterms:modified xsi:type="dcterms:W3CDTF">2024-07-16T16:23:10Z</dcterms:modified>
  <dc:identifier>DAGK0fbp_2o</dc:identifier>
</cp:coreProperties>
</file>